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7" r:id="rId14"/>
    <p:sldId id="289" r:id="rId15"/>
    <p:sldId id="269" r:id="rId16"/>
    <p:sldId id="270" r:id="rId17"/>
    <p:sldId id="283" r:id="rId18"/>
    <p:sldId id="284" r:id="rId19"/>
    <p:sldId id="285" r:id="rId20"/>
    <p:sldId id="286" r:id="rId21"/>
    <p:sldId id="271" r:id="rId22"/>
    <p:sldId id="273" r:id="rId23"/>
    <p:sldId id="280" r:id="rId24"/>
    <p:sldId id="281" r:id="rId25"/>
    <p:sldId id="282" r:id="rId26"/>
    <p:sldId id="362" r:id="rId27"/>
    <p:sldId id="366" r:id="rId28"/>
    <p:sldId id="363" r:id="rId29"/>
    <p:sldId id="364" r:id="rId30"/>
    <p:sldId id="365" r:id="rId31"/>
    <p:sldId id="367" r:id="rId32"/>
    <p:sldId id="368" r:id="rId33"/>
    <p:sldId id="370" r:id="rId34"/>
    <p:sldId id="371" r:id="rId35"/>
    <p:sldId id="372" r:id="rId36"/>
    <p:sldId id="373" r:id="rId37"/>
    <p:sldId id="374" r:id="rId38"/>
    <p:sldId id="375" r:id="rId39"/>
    <p:sldId id="301" r:id="rId40"/>
    <p:sldId id="290" r:id="rId41"/>
    <p:sldId id="291" r:id="rId42"/>
    <p:sldId id="293" r:id="rId43"/>
    <p:sldId id="294" r:id="rId44"/>
    <p:sldId id="295" r:id="rId45"/>
    <p:sldId id="296" r:id="rId46"/>
    <p:sldId id="297" r:id="rId47"/>
    <p:sldId id="302" r:id="rId48"/>
    <p:sldId id="303" r:id="rId49"/>
    <p:sldId id="299" r:id="rId50"/>
    <p:sldId id="300" r:id="rId51"/>
    <p:sldId id="304" r:id="rId52"/>
    <p:sldId id="305" r:id="rId53"/>
    <p:sldId id="306" r:id="rId54"/>
    <p:sldId id="307" r:id="rId55"/>
    <p:sldId id="308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5" r:id="rId96"/>
    <p:sldId id="356" r:id="rId97"/>
    <p:sldId id="354" r:id="rId98"/>
    <p:sldId id="357" r:id="rId99"/>
    <p:sldId id="358" r:id="rId100"/>
    <p:sldId id="359" r:id="rId101"/>
    <p:sldId id="360" r:id="rId102"/>
    <p:sldId id="361" r:id="rId103"/>
  </p:sldIdLst>
  <p:sldSz cx="18288000" cy="10287000"/>
  <p:notesSz cx="6858000" cy="9144000"/>
  <p:embeddedFontLst>
    <p:embeddedFont>
      <p:font typeface="Amsterdam One" panose="020B0604020202020204" charset="0"/>
      <p:regular r:id="rId105"/>
    </p:embeddedFont>
    <p:embeddedFont>
      <p:font typeface="Brittany" panose="020B0604020202020204" charset="0"/>
      <p:regular r:id="rId106"/>
    </p:embeddedFont>
    <p:embeddedFont>
      <p:font typeface="Buxton Sketch" panose="03080500000500000004" pitchFamily="66" charset="0"/>
      <p:regular r:id="rId107"/>
    </p:embeddedFont>
    <p:embeddedFont>
      <p:font typeface="Canva Sans" panose="020B0604020202020204" charset="0"/>
      <p:regular r:id="rId108"/>
    </p:embeddedFont>
    <p:embeddedFont>
      <p:font typeface="Canva Sans Bold" panose="020B0604020202020204" charset="0"/>
      <p:regular r:id="rId109"/>
    </p:embeddedFont>
    <p:embeddedFont>
      <p:font typeface="Glacial Indifference" panose="020B0604020202020204" charset="0"/>
      <p:regular r:id="rId110"/>
    </p:embeddedFont>
    <p:embeddedFont>
      <p:font typeface="Glacial Indifference Bold" panose="020B0604020202020204" charset="0"/>
      <p:regular r:id="rId111"/>
    </p:embeddedFont>
    <p:embeddedFont>
      <p:font typeface="Moontime" panose="020B0604020202020204" charset="0"/>
      <p:regular r:id="rId112"/>
    </p:embeddedFont>
    <p:embeddedFont>
      <p:font typeface="Playpen Sans" panose="020B0604020202020204" charset="0"/>
      <p:regular r:id="rId113"/>
    </p:embeddedFont>
    <p:embeddedFont>
      <p:font typeface="Playpen Sans Bold" panose="020B0604020202020204" charset="0"/>
      <p:regular r:id="rId114"/>
    </p:embeddedFont>
    <p:embeddedFont>
      <p:font typeface="Poppins" panose="00000500000000000000" pitchFamily="2" charset="0"/>
      <p:regular r:id="rId115"/>
      <p:bold r:id="rId116"/>
      <p:italic r:id="rId117"/>
      <p:boldItalic r:id="rId118"/>
    </p:embeddedFont>
    <p:embeddedFont>
      <p:font typeface="Poppins Bold" panose="00000800000000000000" charset="0"/>
      <p:regular r:id="rId119"/>
    </p:embeddedFont>
    <p:embeddedFont>
      <p:font typeface="The Seasons" panose="020B0604020202020204" charset="0"/>
      <p:regular r:id="rId120"/>
    </p:embeddedFont>
    <p:embeddedFont>
      <p:font typeface="The Seasons Bold" panose="020B0604020202020204" charset="0"/>
      <p:regular r:id="rId1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3" autoAdjust="0"/>
    <p:restoredTop sz="84977" autoAdjust="0"/>
  </p:normalViewPr>
  <p:slideViewPr>
    <p:cSldViewPr>
      <p:cViewPr varScale="1">
        <p:scale>
          <a:sx n="36" d="100"/>
          <a:sy n="36" d="100"/>
        </p:scale>
        <p:origin x="945" y="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3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8.fntdata"/><Relationship Id="rId16" Type="http://schemas.openxmlformats.org/officeDocument/2006/relationships/slide" Target="slides/slide15.xml"/><Relationship Id="rId107" Type="http://schemas.openxmlformats.org/officeDocument/2006/relationships/font" Target="fonts/font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9.fntdata"/><Relationship Id="rId118" Type="http://schemas.openxmlformats.org/officeDocument/2006/relationships/font" Target="fonts/font14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4.fntdata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0.fntdata"/><Relationship Id="rId119" Type="http://schemas.openxmlformats.org/officeDocument/2006/relationships/font" Target="fonts/font15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5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120" Type="http://schemas.openxmlformats.org/officeDocument/2006/relationships/font" Target="fonts/font16.fntdata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6.fntdata"/><Relationship Id="rId115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5F166-A8FC-4578-B1A3-F5DA8C3A9A06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2479A-9E05-4C18-A551-B10B52697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54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2479A-9E05-4C18-A551-B10B526972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93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2479A-9E05-4C18-A551-B10B526972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94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2479A-9E05-4C18-A551-B10B526972B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66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2373" y="-2095500"/>
            <a:ext cx="13946484" cy="13381400"/>
          </a:xfrm>
          <a:custGeom>
            <a:avLst/>
            <a:gdLst/>
            <a:ahLst/>
            <a:cxnLst/>
            <a:rect l="l" t="t" r="r" b="b"/>
            <a:pathLst>
              <a:path w="13946484" h="13381400">
                <a:moveTo>
                  <a:pt x="0" y="0"/>
                </a:moveTo>
                <a:lnTo>
                  <a:pt x="13946484" y="0"/>
                </a:lnTo>
                <a:lnTo>
                  <a:pt x="13946484" y="13381401"/>
                </a:lnTo>
                <a:lnTo>
                  <a:pt x="0" y="13381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7" b="-157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562172" y="-551355"/>
            <a:ext cx="2446436" cy="4114800"/>
          </a:xfrm>
          <a:custGeom>
            <a:avLst/>
            <a:gdLst/>
            <a:ahLst/>
            <a:cxnLst/>
            <a:rect l="l" t="t" r="r" b="b"/>
            <a:pathLst>
              <a:path w="2446436" h="4114800">
                <a:moveTo>
                  <a:pt x="0" y="0"/>
                </a:moveTo>
                <a:lnTo>
                  <a:pt x="2446436" y="0"/>
                </a:lnTo>
                <a:lnTo>
                  <a:pt x="2446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731874" y="7323478"/>
            <a:ext cx="2423991" cy="4114800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562172" y="1671867"/>
            <a:ext cx="17360494" cy="1944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0"/>
              </a:lnSpc>
            </a:pPr>
            <a:r>
              <a:rPr lang="en-US" sz="8536" dirty="0" err="1">
                <a:solidFill>
                  <a:srgbClr val="22423D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c.k.pithawalla</a:t>
            </a:r>
            <a:r>
              <a:rPr lang="en-US" sz="8536" dirty="0">
                <a:solidFill>
                  <a:srgbClr val="22423D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 college of commerce</a:t>
            </a:r>
          </a:p>
          <a:p>
            <a:pPr algn="ctr">
              <a:lnSpc>
                <a:spcPts val="7170"/>
              </a:lnSpc>
            </a:pPr>
            <a:r>
              <a:rPr lang="en-US" sz="8536" dirty="0">
                <a:solidFill>
                  <a:srgbClr val="22423D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 management computer application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69143" y="3594926"/>
            <a:ext cx="11482140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14"/>
              </a:lnSpc>
            </a:pPr>
            <a:endParaRPr lang="en-US" sz="5582" dirty="0">
              <a:solidFill>
                <a:srgbClr val="22423D"/>
              </a:solidFill>
              <a:latin typeface="Amsterdam One"/>
              <a:ea typeface="Amsterdam One"/>
              <a:cs typeface="Amsterdam One"/>
              <a:sym typeface="Amsterdam One"/>
            </a:endParaRPr>
          </a:p>
          <a:p>
            <a:pPr algn="ctr">
              <a:lnSpc>
                <a:spcPts val="7814"/>
              </a:lnSpc>
            </a:pPr>
            <a:r>
              <a:rPr lang="en-US" sz="5582" dirty="0">
                <a:solidFill>
                  <a:srgbClr val="22423D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Project Title : </a:t>
            </a:r>
            <a:r>
              <a:rPr lang="en-US" sz="5582" dirty="0" err="1">
                <a:solidFill>
                  <a:srgbClr val="22423D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DigiBankX</a:t>
            </a:r>
            <a:r>
              <a:rPr lang="en-US" sz="5582" dirty="0">
                <a:solidFill>
                  <a:srgbClr val="22423D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	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39005" y="5997710"/>
            <a:ext cx="5560991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23"/>
              </a:lnSpc>
            </a:pPr>
            <a:r>
              <a:rPr lang="en-US" sz="4302" dirty="0">
                <a:solidFill>
                  <a:srgbClr val="22423D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Guide:-</a:t>
            </a:r>
          </a:p>
          <a:p>
            <a:pPr algn="ctr">
              <a:lnSpc>
                <a:spcPts val="5603"/>
              </a:lnSpc>
            </a:pPr>
            <a:r>
              <a:rPr lang="en-US" sz="4002" dirty="0">
                <a:solidFill>
                  <a:srgbClr val="22423D"/>
                </a:solidFill>
                <a:latin typeface="Buxton Sketch" panose="03080500000500000004" pitchFamily="66" charset="0"/>
                <a:ea typeface="FF Providence Sans"/>
                <a:cs typeface="FF Providence Sans"/>
                <a:sym typeface="FF Providence Sans"/>
              </a:rPr>
              <a:t> Dr. Ami Desai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96400" y="5997710"/>
            <a:ext cx="6848604" cy="4206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75"/>
              </a:lnSpc>
            </a:pPr>
            <a:r>
              <a:rPr lang="en-US" sz="3767" dirty="0" err="1">
                <a:solidFill>
                  <a:srgbClr val="22423D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Submited</a:t>
            </a:r>
            <a:r>
              <a:rPr lang="en-US" sz="3767" dirty="0">
                <a:solidFill>
                  <a:srgbClr val="22423D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 By:-</a:t>
            </a:r>
          </a:p>
          <a:p>
            <a:pPr algn="ctr">
              <a:lnSpc>
                <a:spcPts val="5546"/>
              </a:lnSpc>
            </a:pPr>
            <a:r>
              <a:rPr lang="en-US" sz="3961" dirty="0">
                <a:solidFill>
                  <a:srgbClr val="22423D"/>
                </a:solidFill>
                <a:latin typeface="Buxton Sketch" panose="03080500000500000004" pitchFamily="66" charset="0"/>
                <a:ea typeface="FF Providence Sans"/>
                <a:cs typeface="FF Providence Sans"/>
                <a:sym typeface="FF Providence Sans"/>
              </a:rPr>
              <a:t>Jenil Dhola(7298)</a:t>
            </a:r>
          </a:p>
          <a:p>
            <a:pPr algn="ctr">
              <a:lnSpc>
                <a:spcPts val="5546"/>
              </a:lnSpc>
            </a:pPr>
            <a:r>
              <a:rPr lang="en-US" sz="3961" dirty="0">
                <a:solidFill>
                  <a:srgbClr val="22423D"/>
                </a:solidFill>
                <a:latin typeface="Buxton Sketch" panose="03080500000500000004" pitchFamily="66" charset="0"/>
                <a:ea typeface="FF Providence Sans"/>
                <a:cs typeface="FF Providence Sans"/>
                <a:sym typeface="FF Providence Sans"/>
              </a:rPr>
              <a:t>         Darshan Lakhani (7312)</a:t>
            </a:r>
          </a:p>
          <a:p>
            <a:pPr algn="ctr">
              <a:lnSpc>
                <a:spcPts val="5546"/>
              </a:lnSpc>
            </a:pPr>
            <a:r>
              <a:rPr lang="en-US" sz="3961" dirty="0">
                <a:solidFill>
                  <a:srgbClr val="22423D"/>
                </a:solidFill>
                <a:latin typeface="Buxton Sketch" panose="03080500000500000004" pitchFamily="66" charset="0"/>
                <a:ea typeface="FF Providence Sans"/>
                <a:cs typeface="FF Providence Sans"/>
                <a:sym typeface="FF Providence Sans"/>
              </a:rPr>
              <a:t>    Utsav </a:t>
            </a:r>
            <a:r>
              <a:rPr lang="en-US" sz="3961" dirty="0" err="1">
                <a:solidFill>
                  <a:srgbClr val="22423D"/>
                </a:solidFill>
                <a:latin typeface="Buxton Sketch" panose="03080500000500000004" pitchFamily="66" charset="0"/>
                <a:ea typeface="FF Providence Sans"/>
                <a:cs typeface="FF Providence Sans"/>
                <a:sym typeface="FF Providence Sans"/>
              </a:rPr>
              <a:t>Chheta</a:t>
            </a:r>
            <a:r>
              <a:rPr lang="en-US" sz="3961" dirty="0">
                <a:solidFill>
                  <a:srgbClr val="22423D"/>
                </a:solidFill>
                <a:latin typeface="Buxton Sketch" panose="03080500000500000004" pitchFamily="66" charset="0"/>
                <a:ea typeface="FF Providence Sans"/>
                <a:cs typeface="FF Providence Sans"/>
                <a:sym typeface="FF Providence Sans"/>
              </a:rPr>
              <a:t>(7294)</a:t>
            </a:r>
            <a:br>
              <a:rPr lang="en-US" sz="3961" dirty="0">
                <a:solidFill>
                  <a:srgbClr val="22423D"/>
                </a:solidFill>
                <a:latin typeface="Buxton Sketch" panose="03080500000500000004" pitchFamily="66" charset="0"/>
                <a:ea typeface="FF Providence Sans"/>
                <a:cs typeface="FF Providence Sans"/>
                <a:sym typeface="FF Providence Sans"/>
              </a:rPr>
            </a:br>
            <a:r>
              <a:rPr lang="en-US" sz="3961" dirty="0">
                <a:solidFill>
                  <a:srgbClr val="22423D"/>
                </a:solidFill>
                <a:latin typeface="Buxton Sketch" panose="03080500000500000004" pitchFamily="66" charset="0"/>
                <a:ea typeface="FF Providence Sans"/>
                <a:cs typeface="FF Providence Sans"/>
                <a:sym typeface="FF Providence Sans"/>
              </a:rPr>
              <a:t>    Harsh Lakhani(7313)</a:t>
            </a:r>
            <a:br>
              <a:rPr lang="en-US" sz="3961" dirty="0">
                <a:solidFill>
                  <a:srgbClr val="22423D"/>
                </a:solidFill>
                <a:latin typeface="Buxton Sketch" panose="03080500000500000004" pitchFamily="66" charset="0"/>
                <a:ea typeface="FF Providence Sans"/>
                <a:cs typeface="FF Providence Sans"/>
                <a:sym typeface="FF Providence Sans"/>
              </a:rPr>
            </a:br>
            <a:endParaRPr lang="en-US" sz="3961" dirty="0">
              <a:solidFill>
                <a:srgbClr val="22423D"/>
              </a:solidFill>
              <a:latin typeface="Buxton Sketch" panose="03080500000500000004" pitchFamily="66" charset="0"/>
              <a:ea typeface="FF Providence Sans"/>
              <a:cs typeface="FF Providence Sans"/>
              <a:sym typeface="FF Providence Sans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7440" y="-349084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603720" y="6172200"/>
            <a:ext cx="1803031" cy="4114800"/>
          </a:xfrm>
          <a:custGeom>
            <a:avLst/>
            <a:gdLst/>
            <a:ahLst/>
            <a:cxnLst/>
            <a:rect l="l" t="t" r="r" b="b"/>
            <a:pathLst>
              <a:path w="1803031" h="4114800">
                <a:moveTo>
                  <a:pt x="0" y="0"/>
                </a:moveTo>
                <a:lnTo>
                  <a:pt x="1803030" y="0"/>
                </a:lnTo>
                <a:lnTo>
                  <a:pt x="18030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606061" y="250956"/>
            <a:ext cx="9939569" cy="1808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53"/>
              </a:lnSpc>
            </a:pPr>
            <a:r>
              <a:rPr lang="en-US" sz="10038" dirty="0">
                <a:solidFill>
                  <a:srgbClr val="000000"/>
                </a:solidFill>
                <a:latin typeface="Moontime"/>
                <a:ea typeface="Moontime"/>
                <a:cs typeface="Moontime"/>
                <a:sym typeface="Moontime"/>
              </a:rPr>
              <a:t>EXISTING 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4816" y="2436128"/>
            <a:ext cx="17718384" cy="8475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Traditional Banking Challenges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 – Limited banking hours, long queues, and manual errors.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Current Internet Banking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 – Provides online portals and mobile apps for fund transfers, bill payments, and account management.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Limitations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 – Security risks, complex user interfaces, and lack of third-party integrations.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Need for Improvement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 – A more secure, user-friendly, and feature-rich solution like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DigiBankX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. </a:t>
            </a:r>
          </a:p>
          <a:p>
            <a:pPr marL="1143662" lvl="1" indent="-571831" algn="ctr">
              <a:lnSpc>
                <a:spcPts val="7416"/>
              </a:lnSpc>
              <a:buFont typeface="Arial"/>
              <a:buChar char="•"/>
            </a:pPr>
            <a:endParaRPr lang="en-US" sz="4800" dirty="0">
              <a:solidFill>
                <a:srgbClr val="000000"/>
              </a:solidFill>
              <a:latin typeface="Playpen Sans"/>
              <a:ea typeface="Playpen Sans"/>
              <a:cs typeface="Playpen Sans"/>
              <a:sym typeface="Playpen Sans"/>
            </a:endParaRPr>
          </a:p>
          <a:p>
            <a:pPr marL="1143662" lvl="1" indent="-571831" algn="ctr">
              <a:lnSpc>
                <a:spcPts val="7416"/>
              </a:lnSpc>
              <a:buFont typeface="Arial"/>
              <a:buChar char="•"/>
            </a:pPr>
            <a:endParaRPr lang="en-US" sz="4800" dirty="0">
              <a:solidFill>
                <a:srgbClr val="000000"/>
              </a:solidFill>
              <a:latin typeface="Playpen Sans"/>
              <a:ea typeface="Playpen Sans"/>
              <a:cs typeface="Playpen Sans"/>
              <a:sym typeface="Play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1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Deposite</a:t>
            </a:r>
            <a:r>
              <a:rPr lang="en-US" sz="3600" b="1" dirty="0"/>
              <a:t> history 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" y="1257300"/>
            <a:ext cx="17626991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579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1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Transfer history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257300"/>
            <a:ext cx="17626991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36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1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Complains: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996852"/>
            <a:ext cx="17373475" cy="826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9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05082" y="1792536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307970" y="1166193"/>
            <a:ext cx="10838036" cy="1802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0"/>
              </a:lnSpc>
            </a:pPr>
            <a:r>
              <a:rPr lang="en-US" sz="15107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Proposed System</a:t>
            </a:r>
          </a:p>
        </p:txBody>
      </p:sp>
      <p:sp>
        <p:nvSpPr>
          <p:cNvPr id="4" name="Freeform 4"/>
          <p:cNvSpPr/>
          <p:nvPr/>
        </p:nvSpPr>
        <p:spPr>
          <a:xfrm>
            <a:off x="-557230" y="6765405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924382" y="3726111"/>
            <a:ext cx="10874565" cy="4714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01009" lvl="1" indent="-700505" algn="ctr">
              <a:lnSpc>
                <a:spcPts val="9084"/>
              </a:lnSpc>
              <a:buFont typeface="Arial"/>
              <a:buChar char="•"/>
            </a:pPr>
            <a:r>
              <a:rPr lang="en-US" sz="6489">
                <a:solidFill>
                  <a:srgbClr val="22423D"/>
                </a:solidFill>
                <a:latin typeface="Playpen Sans"/>
                <a:ea typeface="Playpen Sans"/>
                <a:cs typeface="Playpen Sans"/>
                <a:sym typeface="Playpen Sans"/>
              </a:rPr>
              <a:t>Aim &amp; objectives</a:t>
            </a:r>
          </a:p>
          <a:p>
            <a:pPr marL="1401009" lvl="1" indent="-700505" algn="ctr">
              <a:lnSpc>
                <a:spcPts val="9084"/>
              </a:lnSpc>
              <a:buFont typeface="Arial"/>
              <a:buChar char="•"/>
            </a:pPr>
            <a:r>
              <a:rPr lang="en-US" sz="6489">
                <a:solidFill>
                  <a:srgbClr val="22423D"/>
                </a:solidFill>
                <a:latin typeface="Playpen Sans"/>
                <a:ea typeface="Playpen Sans"/>
                <a:cs typeface="Playpen Sans"/>
                <a:sym typeface="Playpen Sans"/>
              </a:rPr>
              <a:t>Scope</a:t>
            </a:r>
          </a:p>
          <a:p>
            <a:pPr marL="1326262" lvl="1" indent="-663131" algn="ctr">
              <a:lnSpc>
                <a:spcPts val="8600"/>
              </a:lnSpc>
              <a:buFont typeface="Arial"/>
              <a:buChar char="•"/>
            </a:pPr>
            <a:r>
              <a:rPr lang="en-US" sz="6142">
                <a:solidFill>
                  <a:srgbClr val="22423D"/>
                </a:solidFill>
                <a:latin typeface="Playpen Sans"/>
                <a:ea typeface="Playpen Sans"/>
                <a:cs typeface="Playpen Sans"/>
                <a:sym typeface="Playpen Sans"/>
              </a:rPr>
              <a:t> Expected Advantages</a:t>
            </a:r>
          </a:p>
          <a:p>
            <a:pPr algn="ctr">
              <a:lnSpc>
                <a:spcPts val="11023"/>
              </a:lnSpc>
              <a:spcBef>
                <a:spcPct val="0"/>
              </a:spcBef>
            </a:pPr>
            <a:endParaRPr lang="en-US" sz="6142">
              <a:solidFill>
                <a:srgbClr val="22423D"/>
              </a:solidFill>
              <a:latin typeface="Playpen Sans"/>
              <a:ea typeface="Playpen Sans"/>
              <a:cs typeface="Playpen Sans"/>
              <a:sym typeface="Play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4365267" y="7366108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711755" y="409575"/>
            <a:ext cx="11593170" cy="272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78"/>
              </a:lnSpc>
            </a:pPr>
            <a:r>
              <a:rPr lang="en-US" sz="12117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AIM &amp; OBJECTIVES </a:t>
            </a:r>
          </a:p>
          <a:p>
            <a:pPr algn="l">
              <a:lnSpc>
                <a:spcPts val="10178"/>
              </a:lnSpc>
            </a:pPr>
            <a:endParaRPr lang="en-US" sz="12117">
              <a:solidFill>
                <a:srgbClr val="22423D"/>
              </a:solidFill>
              <a:latin typeface="Moontime"/>
              <a:ea typeface="Moontime"/>
              <a:cs typeface="Moontime"/>
              <a:sym typeface="Moontim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22952" y="1450181"/>
            <a:ext cx="14170777" cy="7386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laypen Sans" panose="020B0604020202020204" charset="0"/>
              <a:ea typeface="Playpen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Provide a seamless and efficient banking experience.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Enable customers to easily access available banking services.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Help customers manage transactions effectively.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Enhance overall customer satisfaction.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Offer advanced banking management solutions.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1C190-E63A-0DC7-B1C3-64E9278FC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03282C5-EEEA-96E9-9C42-37D1DBD06659}"/>
              </a:ext>
            </a:extLst>
          </p:cNvPr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FF6BFAC-6544-8EE9-A9EC-9775AF5AD8D0}"/>
              </a:ext>
            </a:extLst>
          </p:cNvPr>
          <p:cNvSpPr/>
          <p:nvPr/>
        </p:nvSpPr>
        <p:spPr>
          <a:xfrm>
            <a:off x="14365267" y="7366108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DC37EE8-362A-063E-36F5-0781029F2759}"/>
              </a:ext>
            </a:extLst>
          </p:cNvPr>
          <p:cNvSpPr txBox="1"/>
          <p:nvPr/>
        </p:nvSpPr>
        <p:spPr>
          <a:xfrm>
            <a:off x="3711755" y="409575"/>
            <a:ext cx="11593170" cy="272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78"/>
              </a:lnSpc>
            </a:pPr>
            <a:r>
              <a:rPr lang="en-US" sz="12117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AIM &amp; OBJECTIVES </a:t>
            </a:r>
          </a:p>
          <a:p>
            <a:pPr algn="l">
              <a:lnSpc>
                <a:spcPts val="10178"/>
              </a:lnSpc>
            </a:pPr>
            <a:endParaRPr lang="en-US" sz="12117">
              <a:solidFill>
                <a:srgbClr val="22423D"/>
              </a:solidFill>
              <a:latin typeface="Moontime"/>
              <a:ea typeface="Moontime"/>
              <a:cs typeface="Moontime"/>
              <a:sym typeface="Moontime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BC9F624-A66F-9C4A-CF37-BB6CABC395B8}"/>
              </a:ext>
            </a:extLst>
          </p:cNvPr>
          <p:cNvSpPr txBox="1"/>
          <p:nvPr/>
        </p:nvSpPr>
        <p:spPr>
          <a:xfrm>
            <a:off x="2422951" y="1336086"/>
            <a:ext cx="14170777" cy="812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laypen Sans" panose="020B0604020202020204" charset="0"/>
              <a:ea typeface="Playpen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Ensure secure and reliable online banking operations.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Simplify the loan application and approval process.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Provide real-time account tracking and management.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Offer user-friendly interfaces for both staff and clients.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laypen Sans" panose="020B0604020202020204" charset="0"/>
                <a:ea typeface="Playpen Sans" panose="020B0604020202020204" charset="0"/>
              </a:rPr>
              <a:t>Present financial data and account types in graphical reports. </a:t>
            </a:r>
          </a:p>
        </p:txBody>
      </p:sp>
    </p:spTree>
    <p:extLst>
      <p:ext uri="{BB962C8B-B14F-4D97-AF65-F5344CB8AC3E}">
        <p14:creationId xmlns:p14="http://schemas.microsoft.com/office/powerpoint/2010/main" val="265258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B9874-EAAD-1189-4E8E-432DBC30B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A58CFC8-33A9-D365-70E6-9DA466E49DC2}"/>
              </a:ext>
            </a:extLst>
          </p:cNvPr>
          <p:cNvSpPr/>
          <p:nvPr/>
        </p:nvSpPr>
        <p:spPr>
          <a:xfrm>
            <a:off x="-1643543" y="-224178"/>
            <a:ext cx="4813501" cy="3100420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D0C7592-5F31-3425-86DC-B177BFAF2F5F}"/>
              </a:ext>
            </a:extLst>
          </p:cNvPr>
          <p:cNvSpPr/>
          <p:nvPr/>
        </p:nvSpPr>
        <p:spPr>
          <a:xfrm>
            <a:off x="14365267" y="8262159"/>
            <a:ext cx="4734603" cy="2322698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D193F8C-7A0D-0D3D-5967-DCBD1CF47270}"/>
              </a:ext>
            </a:extLst>
          </p:cNvPr>
          <p:cNvSpPr txBox="1"/>
          <p:nvPr/>
        </p:nvSpPr>
        <p:spPr>
          <a:xfrm>
            <a:off x="3621820" y="909015"/>
            <a:ext cx="11593170" cy="161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78"/>
              </a:lnSpc>
            </a:pPr>
            <a:r>
              <a:rPr lang="en-US" sz="16600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Scope</a:t>
            </a:r>
            <a:r>
              <a:rPr lang="en-US" sz="12117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         </a:t>
            </a:r>
          </a:p>
        </p:txBody>
      </p:sp>
      <p:sp>
        <p:nvSpPr>
          <p:cNvPr id="6" name="Round Diagonal Corner Rectangle 1">
            <a:extLst>
              <a:ext uri="{FF2B5EF4-FFF2-40B4-BE49-F238E27FC236}">
                <a16:creationId xmlns:a16="http://schemas.microsoft.com/office/drawing/2014/main" id="{2177C382-DFE0-9DD0-AC9B-CDC28C8AC859}"/>
              </a:ext>
            </a:extLst>
          </p:cNvPr>
          <p:cNvSpPr/>
          <p:nvPr/>
        </p:nvSpPr>
        <p:spPr>
          <a:xfrm>
            <a:off x="8046515" y="3093184"/>
            <a:ext cx="2868496" cy="933187"/>
          </a:xfrm>
          <a:prstGeom prst="round2Diag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SCOPE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4C47AD-CC1F-8B01-72F7-7545C1542B63}"/>
              </a:ext>
            </a:extLst>
          </p:cNvPr>
          <p:cNvCxnSpPr>
            <a:cxnSpLocks/>
          </p:cNvCxnSpPr>
          <p:nvPr/>
        </p:nvCxnSpPr>
        <p:spPr>
          <a:xfrm>
            <a:off x="1752600" y="4536993"/>
            <a:ext cx="1425429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Down Arrow 3">
            <a:extLst>
              <a:ext uri="{FF2B5EF4-FFF2-40B4-BE49-F238E27FC236}">
                <a16:creationId xmlns:a16="http://schemas.microsoft.com/office/drawing/2014/main" id="{F28C7203-FC9A-A868-FEE3-18431AB015AD}"/>
              </a:ext>
            </a:extLst>
          </p:cNvPr>
          <p:cNvSpPr/>
          <p:nvPr/>
        </p:nvSpPr>
        <p:spPr>
          <a:xfrm flipH="1">
            <a:off x="2743200" y="4558242"/>
            <a:ext cx="249910" cy="36274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Down Arrow 4">
            <a:extLst>
              <a:ext uri="{FF2B5EF4-FFF2-40B4-BE49-F238E27FC236}">
                <a16:creationId xmlns:a16="http://schemas.microsoft.com/office/drawing/2014/main" id="{B032FDFD-389C-B577-B1F3-FEAA5C9A97B3}"/>
              </a:ext>
            </a:extLst>
          </p:cNvPr>
          <p:cNvSpPr/>
          <p:nvPr/>
        </p:nvSpPr>
        <p:spPr>
          <a:xfrm>
            <a:off x="14960942" y="4563971"/>
            <a:ext cx="254048" cy="33928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Down Arrow 5">
            <a:extLst>
              <a:ext uri="{FF2B5EF4-FFF2-40B4-BE49-F238E27FC236}">
                <a16:creationId xmlns:a16="http://schemas.microsoft.com/office/drawing/2014/main" id="{80C00C5B-3C13-0BC6-69A2-E7CB83B18046}"/>
              </a:ext>
            </a:extLst>
          </p:cNvPr>
          <p:cNvSpPr/>
          <p:nvPr/>
        </p:nvSpPr>
        <p:spPr>
          <a:xfrm>
            <a:off x="9425444" y="4121769"/>
            <a:ext cx="110638" cy="41522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ound Diagonal Corner Rectangle 7">
            <a:extLst>
              <a:ext uri="{FF2B5EF4-FFF2-40B4-BE49-F238E27FC236}">
                <a16:creationId xmlns:a16="http://schemas.microsoft.com/office/drawing/2014/main" id="{C8D2BA24-208E-5301-5A4D-7D09661F032F}"/>
              </a:ext>
            </a:extLst>
          </p:cNvPr>
          <p:cNvSpPr/>
          <p:nvPr/>
        </p:nvSpPr>
        <p:spPr>
          <a:xfrm>
            <a:off x="10261365" y="5088842"/>
            <a:ext cx="2116797" cy="933187"/>
          </a:xfrm>
          <a:prstGeom prst="round2Diag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USERS</a:t>
            </a:r>
          </a:p>
        </p:txBody>
      </p:sp>
      <p:sp>
        <p:nvSpPr>
          <p:cNvPr id="12" name="Round Diagonal Corner Rectangle 8">
            <a:extLst>
              <a:ext uri="{FF2B5EF4-FFF2-40B4-BE49-F238E27FC236}">
                <a16:creationId xmlns:a16="http://schemas.microsoft.com/office/drawing/2014/main" id="{6E8060B3-099B-C1DA-3A31-DF9B82164BDA}"/>
              </a:ext>
            </a:extLst>
          </p:cNvPr>
          <p:cNvSpPr/>
          <p:nvPr/>
        </p:nvSpPr>
        <p:spPr>
          <a:xfrm>
            <a:off x="1870877" y="5048512"/>
            <a:ext cx="1994555" cy="933187"/>
          </a:xfrm>
          <a:prstGeom prst="round2Diag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ADMIN</a:t>
            </a:r>
          </a:p>
        </p:txBody>
      </p:sp>
      <p:sp>
        <p:nvSpPr>
          <p:cNvPr id="27" name="Down Arrow 25">
            <a:extLst>
              <a:ext uri="{FF2B5EF4-FFF2-40B4-BE49-F238E27FC236}">
                <a16:creationId xmlns:a16="http://schemas.microsoft.com/office/drawing/2014/main" id="{AC2D4514-CBD6-3F23-D10B-504A5189BEC8}"/>
              </a:ext>
            </a:extLst>
          </p:cNvPr>
          <p:cNvSpPr/>
          <p:nvPr/>
        </p:nvSpPr>
        <p:spPr>
          <a:xfrm>
            <a:off x="11234364" y="4643276"/>
            <a:ext cx="254048" cy="33928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9" name="Round Diagonal Corner Rectangle 28">
            <a:extLst>
              <a:ext uri="{FF2B5EF4-FFF2-40B4-BE49-F238E27FC236}">
                <a16:creationId xmlns:a16="http://schemas.microsoft.com/office/drawing/2014/main" id="{6E980D17-D6E0-AB09-7017-23A497B212F6}"/>
              </a:ext>
            </a:extLst>
          </p:cNvPr>
          <p:cNvSpPr/>
          <p:nvPr/>
        </p:nvSpPr>
        <p:spPr>
          <a:xfrm>
            <a:off x="14375206" y="5048512"/>
            <a:ext cx="1749970" cy="933187"/>
          </a:xfrm>
          <a:prstGeom prst="round2Diag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VISITOR</a:t>
            </a:r>
          </a:p>
        </p:txBody>
      </p:sp>
      <p:sp>
        <p:nvSpPr>
          <p:cNvPr id="59" name="Down Arrow 3">
            <a:extLst>
              <a:ext uri="{FF2B5EF4-FFF2-40B4-BE49-F238E27FC236}">
                <a16:creationId xmlns:a16="http://schemas.microsoft.com/office/drawing/2014/main" id="{452F19AA-0577-B8AA-C2F9-306B890808F2}"/>
              </a:ext>
            </a:extLst>
          </p:cNvPr>
          <p:cNvSpPr/>
          <p:nvPr/>
        </p:nvSpPr>
        <p:spPr>
          <a:xfrm flipH="1">
            <a:off x="6803728" y="4558242"/>
            <a:ext cx="249910" cy="36274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                           </a:t>
            </a:r>
          </a:p>
        </p:txBody>
      </p:sp>
      <p:sp>
        <p:nvSpPr>
          <p:cNvPr id="62" name="Round Diagonal Corner Rectangle 7">
            <a:extLst>
              <a:ext uri="{FF2B5EF4-FFF2-40B4-BE49-F238E27FC236}">
                <a16:creationId xmlns:a16="http://schemas.microsoft.com/office/drawing/2014/main" id="{83300B2C-26D2-CBEF-B116-04156B38C4C4}"/>
              </a:ext>
            </a:extLst>
          </p:cNvPr>
          <p:cNvSpPr/>
          <p:nvPr/>
        </p:nvSpPr>
        <p:spPr>
          <a:xfrm>
            <a:off x="5909840" y="5048512"/>
            <a:ext cx="2116797" cy="933187"/>
          </a:xfrm>
          <a:prstGeom prst="round2Diag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STAFF</a:t>
            </a:r>
          </a:p>
        </p:txBody>
      </p:sp>
      <p:sp>
        <p:nvSpPr>
          <p:cNvPr id="69" name="Freeform 3">
            <a:extLst>
              <a:ext uri="{FF2B5EF4-FFF2-40B4-BE49-F238E27FC236}">
                <a16:creationId xmlns:a16="http://schemas.microsoft.com/office/drawing/2014/main" id="{26215202-5B68-C248-B33A-8D5373944523}"/>
              </a:ext>
            </a:extLst>
          </p:cNvPr>
          <p:cNvSpPr/>
          <p:nvPr/>
        </p:nvSpPr>
        <p:spPr>
          <a:xfrm>
            <a:off x="17286900" y="6667500"/>
            <a:ext cx="1803031" cy="4114800"/>
          </a:xfrm>
          <a:custGeom>
            <a:avLst/>
            <a:gdLst/>
            <a:ahLst/>
            <a:cxnLst/>
            <a:rect l="l" t="t" r="r" b="b"/>
            <a:pathLst>
              <a:path w="1803031" h="4114800">
                <a:moveTo>
                  <a:pt x="0" y="0"/>
                </a:moveTo>
                <a:lnTo>
                  <a:pt x="1803030" y="0"/>
                </a:lnTo>
                <a:lnTo>
                  <a:pt x="18030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90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824210"/>
          </a:xfrm>
          <a:custGeom>
            <a:avLst/>
            <a:gdLst/>
            <a:ahLst/>
            <a:cxnLst/>
            <a:rect l="l" t="t" r="r" b="b"/>
            <a:pathLst>
              <a:path w="18288000" h="10824210">
                <a:moveTo>
                  <a:pt x="0" y="0"/>
                </a:moveTo>
                <a:lnTo>
                  <a:pt x="18288000" y="0"/>
                </a:lnTo>
                <a:lnTo>
                  <a:pt x="18288000" y="10824210"/>
                </a:lnTo>
                <a:lnTo>
                  <a:pt x="0" y="10824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941" b="-332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952900" y="249486"/>
            <a:ext cx="12726758" cy="1746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79"/>
              </a:lnSpc>
            </a:pPr>
            <a:r>
              <a:rPr lang="en-US" sz="14856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Admin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2000" y="1704185"/>
            <a:ext cx="16459200" cy="8522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46"/>
              </a:lnSpc>
            </a:pPr>
            <a:r>
              <a:rPr lang="en-US" sz="5400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Admin can do following tasks:-</a:t>
            </a:r>
          </a:p>
          <a:p>
            <a:pPr algn="ctr">
              <a:lnSpc>
                <a:spcPts val="6046"/>
              </a:lnSpc>
            </a:pPr>
            <a:endParaRPr lang="en-US" sz="2800" dirty="0">
              <a:solidFill>
                <a:srgbClr val="22423D"/>
              </a:solidFill>
              <a:latin typeface="Playpen Sans Bold"/>
              <a:ea typeface="Playpen Sans Bold"/>
              <a:cs typeface="Playpen Sans Bold"/>
              <a:sym typeface="Playpen Sans Bold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600" b="1" dirty="0">
                <a:latin typeface="Playpen Sans" panose="020B0604020202020204" charset="0"/>
                <a:ea typeface="Playpen Sans" panose="020B0604020202020204" charset="0"/>
              </a:rPr>
              <a:t>Dashboard Overview</a:t>
            </a:r>
            <a:r>
              <a:rPr lang="en-US" altLang="en-US" sz="3600" dirty="0">
                <a:latin typeface="Playpen Sans" panose="020B0604020202020204" charset="0"/>
                <a:ea typeface="Playpen Sans" panose="020B0604020202020204" charset="0"/>
              </a:rPr>
              <a:t> – View key banking statistics, transactions, and user activities in one place.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600" b="1" dirty="0">
                <a:latin typeface="Playpen Sans" panose="020B0604020202020204" charset="0"/>
                <a:ea typeface="Playpen Sans" panose="020B0604020202020204" charset="0"/>
              </a:rPr>
              <a:t>Admin Profile Management</a:t>
            </a:r>
            <a:r>
              <a:rPr lang="en-US" altLang="en-US" sz="3600" dirty="0">
                <a:latin typeface="Playpen Sans" panose="020B0604020202020204" charset="0"/>
                <a:ea typeface="Playpen Sans" panose="020B0604020202020204" charset="0"/>
              </a:rPr>
              <a:t> – Update personal details, change passwords, and manage login credentials.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600" b="1" dirty="0">
                <a:latin typeface="Playpen Sans" panose="020B0604020202020204" charset="0"/>
                <a:ea typeface="Playpen Sans" panose="020B0604020202020204" charset="0"/>
              </a:rPr>
              <a:t>Staff Management</a:t>
            </a:r>
            <a:r>
              <a:rPr lang="en-US" altLang="en-US" sz="3600" dirty="0">
                <a:latin typeface="Playpen Sans" panose="020B0604020202020204" charset="0"/>
                <a:ea typeface="Playpen Sans" panose="020B0604020202020204" charset="0"/>
              </a:rPr>
              <a:t> – Add new staff, edit details, enable/disable accounts, and remove staff when needed.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600" b="1" dirty="0">
                <a:latin typeface="Playpen Sans" panose="020B0604020202020204" charset="0"/>
                <a:ea typeface="Playpen Sans" panose="020B0604020202020204" charset="0"/>
              </a:rPr>
              <a:t>Client Management</a:t>
            </a:r>
            <a:r>
              <a:rPr lang="en-US" altLang="en-US" sz="3600" dirty="0">
                <a:latin typeface="Playpen Sans" panose="020B0604020202020204" charset="0"/>
                <a:ea typeface="Playpen Sans" panose="020B0604020202020204" charset="0"/>
              </a:rPr>
              <a:t> – Manage customer profiles, update details, and handle banking services.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600" b="1" dirty="0">
                <a:latin typeface="Playpen Sans" panose="020B0604020202020204" charset="0"/>
                <a:ea typeface="Playpen Sans" panose="020B0604020202020204" charset="0"/>
              </a:rPr>
              <a:t>Account Management</a:t>
            </a:r>
            <a:r>
              <a:rPr lang="en-US" altLang="en-US" sz="3600" dirty="0">
                <a:latin typeface="Playpen Sans" panose="020B0604020202020204" charset="0"/>
                <a:ea typeface="Playpen Sans" panose="020B0604020202020204" charset="0"/>
              </a:rPr>
              <a:t> – Add different account types and oversee new account openings. </a:t>
            </a:r>
          </a:p>
          <a:p>
            <a:pPr algn="ctr">
              <a:lnSpc>
                <a:spcPts val="6046"/>
              </a:lnSpc>
            </a:pPr>
            <a:endParaRPr lang="en-US" sz="2400" dirty="0">
              <a:solidFill>
                <a:srgbClr val="22423D"/>
              </a:solidFill>
              <a:latin typeface="Playpen Sans Bold"/>
              <a:ea typeface="Playpen Sans Bold"/>
              <a:cs typeface="Playpen Sans Bold"/>
              <a:sym typeface="Playpen Sans Bold"/>
            </a:endParaRPr>
          </a:p>
          <a:p>
            <a:pPr algn="l">
              <a:lnSpc>
                <a:spcPts val="6046"/>
              </a:lnSpc>
            </a:pPr>
            <a:endParaRPr lang="en-US" sz="2800" dirty="0">
              <a:solidFill>
                <a:srgbClr val="22423D"/>
              </a:solidFill>
              <a:latin typeface="Playpen Sans"/>
              <a:ea typeface="Playpen Sans"/>
              <a:cs typeface="Playpen Sans"/>
              <a:sym typeface="Play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8575"/>
            <a:ext cx="18288000" cy="10824210"/>
          </a:xfrm>
          <a:custGeom>
            <a:avLst/>
            <a:gdLst/>
            <a:ahLst/>
            <a:cxnLst/>
            <a:rect l="l" t="t" r="r" b="b"/>
            <a:pathLst>
              <a:path w="18288000" h="10824210">
                <a:moveTo>
                  <a:pt x="0" y="0"/>
                </a:moveTo>
                <a:lnTo>
                  <a:pt x="18288000" y="0"/>
                </a:lnTo>
                <a:lnTo>
                  <a:pt x="18288000" y="10824210"/>
                </a:lnTo>
                <a:lnTo>
                  <a:pt x="0" y="10824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941" b="-332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952900" y="249486"/>
            <a:ext cx="12726758" cy="1746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79"/>
              </a:lnSpc>
            </a:pPr>
            <a:r>
              <a:rPr lang="en-US" sz="14856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Admin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2000" y="1881328"/>
            <a:ext cx="168402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0" b="1" dirty="0">
              <a:latin typeface="Playpen Sans" panose="020B0604020202020204" charset="0"/>
              <a:ea typeface="Playpen Sans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Playpen Sans" panose="020B0604020202020204" charset="0"/>
                <a:ea typeface="Playpen Sans" panose="020B0604020202020204" charset="0"/>
              </a:rPr>
              <a:t>Loan Management</a:t>
            </a:r>
            <a:r>
              <a:rPr lang="en-US" altLang="en-US" sz="4000" dirty="0">
                <a:latin typeface="Playpen Sans" panose="020B0604020202020204" charset="0"/>
                <a:ea typeface="Playpen Sans" panose="020B0604020202020204" charset="0"/>
              </a:rPr>
              <a:t> – Review loan applications, approve/reject requests, and manage loan categories.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Playpen Sans" panose="020B0604020202020204" charset="0"/>
                <a:ea typeface="Playpen Sans" panose="020B0604020202020204" charset="0"/>
              </a:rPr>
              <a:t>Balance Inquiry</a:t>
            </a:r>
            <a:r>
              <a:rPr lang="en-US" altLang="en-US" sz="4000" dirty="0">
                <a:latin typeface="Playpen Sans" panose="020B0604020202020204" charset="0"/>
                <a:ea typeface="Playpen Sans" panose="020B0604020202020204" charset="0"/>
              </a:rPr>
              <a:t> – Check customer account balances and provide quick financial insights.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Playpen Sans" panose="020B0604020202020204" charset="0"/>
                <a:ea typeface="Playpen Sans" panose="020B0604020202020204" charset="0"/>
              </a:rPr>
              <a:t>Financial Reports</a:t>
            </a:r>
            <a:r>
              <a:rPr lang="en-US" altLang="en-US" sz="4000" dirty="0">
                <a:latin typeface="Playpen Sans" panose="020B0604020202020204" charset="0"/>
                <a:ea typeface="Playpen Sans" panose="020B0604020202020204" charset="0"/>
              </a:rPr>
              <a:t> – Monitor deposits, withdrawals, and transfers for banking transparency.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Playpen Sans" panose="020B0604020202020204" charset="0"/>
                <a:ea typeface="Playpen Sans" panose="020B0604020202020204" charset="0"/>
              </a:rPr>
              <a:t>System Settings</a:t>
            </a:r>
            <a:r>
              <a:rPr lang="en-US" altLang="en-US" sz="4000" dirty="0">
                <a:latin typeface="Playpen Sans" panose="020B0604020202020204" charset="0"/>
                <a:ea typeface="Playpen Sans" panose="020B0604020202020204" charset="0"/>
              </a:rPr>
              <a:t> – Configure system preferences, update features, and ensure smooth operations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74C60-7B8C-2885-FB08-19CB3AB80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1D01B7B-FAC2-9B3F-044F-C30C77B551FE}"/>
              </a:ext>
            </a:extLst>
          </p:cNvPr>
          <p:cNvSpPr/>
          <p:nvPr/>
        </p:nvSpPr>
        <p:spPr>
          <a:xfrm>
            <a:off x="0" y="0"/>
            <a:ext cx="18288000" cy="10824210"/>
          </a:xfrm>
          <a:custGeom>
            <a:avLst/>
            <a:gdLst/>
            <a:ahLst/>
            <a:cxnLst/>
            <a:rect l="l" t="t" r="r" b="b"/>
            <a:pathLst>
              <a:path w="18288000" h="10824210">
                <a:moveTo>
                  <a:pt x="0" y="0"/>
                </a:moveTo>
                <a:lnTo>
                  <a:pt x="18288000" y="0"/>
                </a:lnTo>
                <a:lnTo>
                  <a:pt x="18288000" y="10824210"/>
                </a:lnTo>
                <a:lnTo>
                  <a:pt x="0" y="10824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941" b="-332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57ABA98-7CD0-9655-F7EB-031DA80E399C}"/>
              </a:ext>
            </a:extLst>
          </p:cNvPr>
          <p:cNvSpPr txBox="1"/>
          <p:nvPr/>
        </p:nvSpPr>
        <p:spPr>
          <a:xfrm>
            <a:off x="1952900" y="249486"/>
            <a:ext cx="12726758" cy="17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79"/>
              </a:lnSpc>
            </a:pPr>
            <a:r>
              <a:rPr lang="en-US" sz="14856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Staff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12F1297-1A96-C6DF-3C94-A7C3660D324B}"/>
              </a:ext>
            </a:extLst>
          </p:cNvPr>
          <p:cNvSpPr txBox="1"/>
          <p:nvPr/>
        </p:nvSpPr>
        <p:spPr>
          <a:xfrm>
            <a:off x="762000" y="1704185"/>
            <a:ext cx="16459200" cy="8740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46"/>
              </a:lnSpc>
            </a:pPr>
            <a:r>
              <a:rPr lang="en-US" sz="5400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staff can do following tasks:-</a:t>
            </a:r>
          </a:p>
          <a:p>
            <a:pPr algn="ctr">
              <a:lnSpc>
                <a:spcPts val="6046"/>
              </a:lnSpc>
            </a:pPr>
            <a:endParaRPr lang="en-US" sz="2800" dirty="0">
              <a:solidFill>
                <a:srgbClr val="22423D"/>
              </a:solidFill>
              <a:latin typeface="Playpen Sans Bold"/>
              <a:ea typeface="Playpen Sans Bold"/>
              <a:cs typeface="Playpen Sans Bold"/>
              <a:sym typeface="Playpen Sans Bold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b="1" dirty="0">
                <a:latin typeface="Playpen Sans" panose="020B0604020202020204" charset="0"/>
                <a:ea typeface="Playpen Sans" panose="020B0604020202020204" charset="0"/>
              </a:rPr>
              <a:t>Dashboard Overview</a:t>
            </a:r>
            <a:r>
              <a:rPr lang="en-US" altLang="en-US" sz="4400" dirty="0">
                <a:latin typeface="Playpen Sans" panose="020B0604020202020204" charset="0"/>
                <a:ea typeface="Playpen Sans" panose="020B0604020202020204" charset="0"/>
              </a:rPr>
              <a:t> – Access key banking activities and quick insights.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b="1" dirty="0">
                <a:latin typeface="Playpen Sans" panose="020B0604020202020204" charset="0"/>
                <a:ea typeface="Playpen Sans" panose="020B0604020202020204" charset="0"/>
              </a:rPr>
              <a:t>Profile Management</a:t>
            </a:r>
            <a:r>
              <a:rPr lang="en-US" altLang="en-US" sz="4400" dirty="0">
                <a:latin typeface="Playpen Sans" panose="020B0604020202020204" charset="0"/>
                <a:ea typeface="Playpen Sans" panose="020B0604020202020204" charset="0"/>
              </a:rPr>
              <a:t> – Update personal details and login credentials.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b="1" dirty="0">
                <a:latin typeface="Playpen Sans" panose="020B0604020202020204" charset="0"/>
                <a:ea typeface="Playpen Sans" panose="020B0604020202020204" charset="0"/>
              </a:rPr>
              <a:t>Client Management</a:t>
            </a:r>
            <a:r>
              <a:rPr lang="en-US" altLang="en-US" sz="4400" dirty="0">
                <a:latin typeface="Playpen Sans" panose="020B0604020202020204" charset="0"/>
                <a:ea typeface="Playpen Sans" panose="020B0604020202020204" charset="0"/>
              </a:rPr>
              <a:t> – Handle customer profiles and banking services.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b="1" dirty="0">
                <a:latin typeface="Playpen Sans" panose="020B0604020202020204" charset="0"/>
                <a:ea typeface="Playpen Sans" panose="020B0604020202020204" charset="0"/>
              </a:rPr>
              <a:t>Account Opening</a:t>
            </a:r>
            <a:r>
              <a:rPr lang="en-US" altLang="en-US" sz="4400" dirty="0">
                <a:latin typeface="Playpen Sans" panose="020B0604020202020204" charset="0"/>
                <a:ea typeface="Playpen Sans" panose="020B0604020202020204" charset="0"/>
              </a:rPr>
              <a:t> – Assist in creating and managing new accounts.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b="1" dirty="0">
                <a:latin typeface="Playpen Sans" panose="020B0604020202020204" charset="0"/>
                <a:ea typeface="Playpen Sans" panose="020B0604020202020204" charset="0"/>
              </a:rPr>
              <a:t>Financial Transactions</a:t>
            </a:r>
            <a:r>
              <a:rPr lang="en-US" altLang="en-US" sz="4400" dirty="0">
                <a:latin typeface="Playpen Sans" panose="020B0604020202020204" charset="0"/>
                <a:ea typeface="Playpen Sans" panose="020B0604020202020204" charset="0"/>
              </a:rPr>
              <a:t> – Process deposits, withdrawals, and fund transfers.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800" dirty="0">
              <a:solidFill>
                <a:srgbClr val="22423D"/>
              </a:solidFill>
              <a:latin typeface="Playpen Sans"/>
              <a:ea typeface="Playpen Sans"/>
              <a:cs typeface="Playpen Sans"/>
              <a:sym typeface="Play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9036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854A4-9826-0977-BBFE-F092EBA44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14345C4-9C97-D953-5CF7-5C6D1618468D}"/>
              </a:ext>
            </a:extLst>
          </p:cNvPr>
          <p:cNvSpPr/>
          <p:nvPr/>
        </p:nvSpPr>
        <p:spPr>
          <a:xfrm>
            <a:off x="0" y="0"/>
            <a:ext cx="18288000" cy="10824210"/>
          </a:xfrm>
          <a:custGeom>
            <a:avLst/>
            <a:gdLst/>
            <a:ahLst/>
            <a:cxnLst/>
            <a:rect l="l" t="t" r="r" b="b"/>
            <a:pathLst>
              <a:path w="18288000" h="10824210">
                <a:moveTo>
                  <a:pt x="0" y="0"/>
                </a:moveTo>
                <a:lnTo>
                  <a:pt x="18288000" y="0"/>
                </a:lnTo>
                <a:lnTo>
                  <a:pt x="18288000" y="10824210"/>
                </a:lnTo>
                <a:lnTo>
                  <a:pt x="0" y="10824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941" b="-332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9CF2469-DE80-1463-8C8A-375B9F074D44}"/>
              </a:ext>
            </a:extLst>
          </p:cNvPr>
          <p:cNvSpPr txBox="1"/>
          <p:nvPr/>
        </p:nvSpPr>
        <p:spPr>
          <a:xfrm>
            <a:off x="1952900" y="249486"/>
            <a:ext cx="12726758" cy="17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79"/>
              </a:lnSpc>
            </a:pPr>
            <a:r>
              <a:rPr lang="en-US" sz="14856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Staff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A2E14C4-30B6-F73D-0A1B-BCD1D225C019}"/>
              </a:ext>
            </a:extLst>
          </p:cNvPr>
          <p:cNvSpPr txBox="1"/>
          <p:nvPr/>
        </p:nvSpPr>
        <p:spPr>
          <a:xfrm>
            <a:off x="762000" y="1104125"/>
            <a:ext cx="16459200" cy="8125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46"/>
              </a:lnSpc>
            </a:pPr>
            <a:endParaRPr lang="en-US" sz="5400" dirty="0">
              <a:solidFill>
                <a:srgbClr val="22423D"/>
              </a:solidFill>
              <a:latin typeface="Playpen Sans" panose="020B0604020202020204" charset="0"/>
              <a:ea typeface="Playpen Sans" panose="020B0604020202020204" charset="0"/>
              <a:cs typeface="Playpen Sans Bold"/>
              <a:sym typeface="Playpen Sans Bold"/>
            </a:endParaRPr>
          </a:p>
          <a:p>
            <a:pPr algn="ctr">
              <a:lnSpc>
                <a:spcPts val="6046"/>
              </a:lnSpc>
            </a:pPr>
            <a:endParaRPr lang="en-US" sz="5400" dirty="0">
              <a:solidFill>
                <a:srgbClr val="22423D"/>
              </a:solidFill>
              <a:latin typeface="Playpen Sans" panose="020B0604020202020204" charset="0"/>
              <a:ea typeface="Playpen Sans" panose="020B0604020202020204" charset="0"/>
              <a:cs typeface="Playpen Sans Bold"/>
              <a:sym typeface="Playpen Sans Bold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Playpen Sans" panose="020B0604020202020204" charset="0"/>
                <a:ea typeface="Playpen Sans" panose="020B0604020202020204" charset="0"/>
              </a:rPr>
              <a:t>Loan Management</a:t>
            </a:r>
            <a:r>
              <a:rPr lang="en-US" altLang="en-US" sz="4000" dirty="0">
                <a:latin typeface="Playpen Sans" panose="020B0604020202020204" charset="0"/>
                <a:ea typeface="Playpen Sans" panose="020B0604020202020204" charset="0"/>
              </a:rPr>
              <a:t> – Recommend loan applications to the admin for approval.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Playpen Sans" panose="020B0604020202020204" charset="0"/>
                <a:ea typeface="Playpen Sans" panose="020B0604020202020204" charset="0"/>
              </a:rPr>
              <a:t>Balance Inquiry</a:t>
            </a:r>
            <a:r>
              <a:rPr lang="en-US" altLang="en-US" sz="4000" dirty="0">
                <a:latin typeface="Playpen Sans" panose="020B0604020202020204" charset="0"/>
                <a:ea typeface="Playpen Sans" panose="020B0604020202020204" charset="0"/>
              </a:rPr>
              <a:t> – Check customer account balances in real-time.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Playpen Sans" panose="020B0604020202020204" charset="0"/>
                <a:ea typeface="Playpen Sans" panose="020B0604020202020204" charset="0"/>
              </a:rPr>
              <a:t>Transaction History</a:t>
            </a:r>
            <a:r>
              <a:rPr lang="en-US" altLang="en-US" sz="4000" dirty="0">
                <a:latin typeface="Playpen Sans" panose="020B0604020202020204" charset="0"/>
                <a:ea typeface="Playpen Sans" panose="020B0604020202020204" charset="0"/>
              </a:rPr>
              <a:t> – View and roll back transactions if necessary.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Playpen Sans" panose="020B0604020202020204" charset="0"/>
                <a:ea typeface="Playpen Sans" panose="020B0604020202020204" charset="0"/>
              </a:rPr>
              <a:t>Financial Reports</a:t>
            </a:r>
            <a:r>
              <a:rPr lang="en-US" altLang="en-US" sz="4000" dirty="0">
                <a:latin typeface="Playpen Sans" panose="020B0604020202020204" charset="0"/>
                <a:ea typeface="Playpen Sans" panose="020B0604020202020204" charset="0"/>
              </a:rPr>
              <a:t> – Generate reports on deposits, withdrawals, and transfers.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000" b="1" dirty="0">
                <a:latin typeface="Playpen Sans" panose="020B0604020202020204" charset="0"/>
                <a:ea typeface="Playpen Sans" panose="020B0604020202020204" charset="0"/>
              </a:rPr>
              <a:t>Complaint Management</a:t>
            </a:r>
            <a:r>
              <a:rPr lang="en-US" altLang="en-US" sz="4000" dirty="0">
                <a:latin typeface="Playpen Sans" panose="020B0604020202020204" charset="0"/>
                <a:ea typeface="Playpen Sans" panose="020B0604020202020204" charset="0"/>
              </a:rPr>
              <a:t> – View and address customer complaints.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800" dirty="0">
              <a:solidFill>
                <a:srgbClr val="22423D"/>
              </a:solidFill>
              <a:latin typeface="Playpen Sans" panose="020B0604020202020204" charset="0"/>
              <a:ea typeface="Playpen Sans" panose="020B0604020202020204" charset="0"/>
              <a:cs typeface="Playpen Sans"/>
              <a:sym typeface="Play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906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20B2B-740E-3B87-A926-2779BF439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EF1E9E-7FAF-7AC4-BF71-13D41079D00E}"/>
              </a:ext>
            </a:extLst>
          </p:cNvPr>
          <p:cNvSpPr/>
          <p:nvPr/>
        </p:nvSpPr>
        <p:spPr>
          <a:xfrm>
            <a:off x="0" y="0"/>
            <a:ext cx="18288000" cy="10824210"/>
          </a:xfrm>
          <a:custGeom>
            <a:avLst/>
            <a:gdLst/>
            <a:ahLst/>
            <a:cxnLst/>
            <a:rect l="l" t="t" r="r" b="b"/>
            <a:pathLst>
              <a:path w="18288000" h="10824210">
                <a:moveTo>
                  <a:pt x="0" y="0"/>
                </a:moveTo>
                <a:lnTo>
                  <a:pt x="18288000" y="0"/>
                </a:lnTo>
                <a:lnTo>
                  <a:pt x="18288000" y="10824210"/>
                </a:lnTo>
                <a:lnTo>
                  <a:pt x="0" y="10824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941" b="-332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3B233D4-6E06-1201-81B3-C9B209CF8DED}"/>
              </a:ext>
            </a:extLst>
          </p:cNvPr>
          <p:cNvSpPr txBox="1"/>
          <p:nvPr/>
        </p:nvSpPr>
        <p:spPr>
          <a:xfrm>
            <a:off x="1952900" y="249486"/>
            <a:ext cx="12726758" cy="17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79"/>
              </a:lnSpc>
            </a:pPr>
            <a:r>
              <a:rPr lang="en-US" sz="14856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User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8DD6872-6836-B535-6F7A-A97CA9CDE425}"/>
              </a:ext>
            </a:extLst>
          </p:cNvPr>
          <p:cNvSpPr txBox="1"/>
          <p:nvPr/>
        </p:nvSpPr>
        <p:spPr>
          <a:xfrm>
            <a:off x="762000" y="1704185"/>
            <a:ext cx="16459200" cy="7971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46"/>
              </a:lnSpc>
            </a:pPr>
            <a:r>
              <a:rPr lang="en-US" sz="5400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User  can do following tasks:-</a:t>
            </a:r>
            <a:endParaRPr lang="en-US" sz="8000" dirty="0">
              <a:solidFill>
                <a:srgbClr val="22423D"/>
              </a:solidFill>
              <a:latin typeface="Playpen Sans Bold"/>
              <a:ea typeface="Playpen Sans Bold"/>
              <a:cs typeface="Playpen Sans Bold"/>
              <a:sym typeface="Playpen Sans Bold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b="1" dirty="0">
                <a:latin typeface="Playpen Sans" panose="020B0604020202020204" charset="0"/>
                <a:ea typeface="Playpen Sans" panose="020B0604020202020204" charset="0"/>
              </a:rPr>
              <a:t>Dashboard Overview</a:t>
            </a:r>
            <a:r>
              <a:rPr lang="en-US" altLang="en-US" sz="4400" dirty="0">
                <a:latin typeface="Playpen Sans" panose="020B0604020202020204" charset="0"/>
                <a:ea typeface="Playpen Sans" panose="020B0604020202020204" charset="0"/>
              </a:rPr>
              <a:t> – View account details, transactions, and banking updates.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b="1" dirty="0">
                <a:latin typeface="Playpen Sans" panose="020B0604020202020204" charset="0"/>
                <a:ea typeface="Playpen Sans" panose="020B0604020202020204" charset="0"/>
              </a:rPr>
              <a:t>Profile Management</a:t>
            </a:r>
            <a:r>
              <a:rPr lang="en-US" altLang="en-US" sz="4400" dirty="0">
                <a:latin typeface="Playpen Sans" panose="020B0604020202020204" charset="0"/>
                <a:ea typeface="Playpen Sans" panose="020B0604020202020204" charset="0"/>
              </a:rPr>
              <a:t> – Update personal information and security settings.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b="1" dirty="0">
                <a:latin typeface="Playpen Sans" panose="020B0604020202020204" charset="0"/>
                <a:ea typeface="Playpen Sans" panose="020B0604020202020204" charset="0"/>
              </a:rPr>
              <a:t>Account Management</a:t>
            </a:r>
            <a:r>
              <a:rPr lang="en-US" altLang="en-US" sz="4400" dirty="0">
                <a:latin typeface="Playpen Sans" panose="020B0604020202020204" charset="0"/>
                <a:ea typeface="Playpen Sans" panose="020B0604020202020204" charset="0"/>
              </a:rPr>
              <a:t> – Open new accounts and manage existing ones.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b="1" dirty="0">
                <a:latin typeface="Playpen Sans" panose="020B0604020202020204" charset="0"/>
                <a:ea typeface="Playpen Sans" panose="020B0604020202020204" charset="0"/>
              </a:rPr>
              <a:t>Financial Transactions</a:t>
            </a:r>
            <a:r>
              <a:rPr lang="en-US" altLang="en-US" sz="4400" dirty="0">
                <a:latin typeface="Playpen Sans" panose="020B0604020202020204" charset="0"/>
                <a:ea typeface="Playpen Sans" panose="020B0604020202020204" charset="0"/>
              </a:rPr>
              <a:t> – Deposit, withdraw funds, and apply for loans.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4400" b="1" dirty="0">
                <a:latin typeface="Playpen Sans" panose="020B0604020202020204" charset="0"/>
                <a:ea typeface="Playpen Sans" panose="020B0604020202020204" charset="0"/>
              </a:rPr>
              <a:t>Balance Inquiry</a:t>
            </a:r>
            <a:r>
              <a:rPr lang="en-US" altLang="en-US" sz="4400" dirty="0">
                <a:latin typeface="Playpen Sans" panose="020B0604020202020204" charset="0"/>
                <a:ea typeface="Playpen Sans" panose="020B0604020202020204" charset="0"/>
              </a:rPr>
              <a:t> – Check account balance anytime, anywhere.</a:t>
            </a:r>
            <a:endParaRPr lang="en-US" sz="4400" dirty="0">
              <a:solidFill>
                <a:srgbClr val="22423D"/>
              </a:solidFill>
              <a:latin typeface="Playpen Sans" panose="020B0604020202020204" charset="0"/>
              <a:ea typeface="Playpen Sans" panose="020B0604020202020204" charset="0"/>
              <a:cs typeface="Playpen Sans Bold"/>
              <a:sym typeface="Playpen Sans Bold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800" dirty="0">
              <a:solidFill>
                <a:srgbClr val="22423D"/>
              </a:solidFill>
              <a:latin typeface="Playpen Sans"/>
              <a:ea typeface="Playpen Sans"/>
              <a:cs typeface="Playpen Sans"/>
              <a:sym typeface="Play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48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99324" y="-2500429"/>
            <a:ext cx="5452110" cy="8229600"/>
          </a:xfrm>
          <a:custGeom>
            <a:avLst/>
            <a:gdLst/>
            <a:ahLst/>
            <a:cxnLst/>
            <a:rect l="l" t="t" r="r" b="b"/>
            <a:pathLst>
              <a:path w="5452110" h="8229600">
                <a:moveTo>
                  <a:pt x="0" y="0"/>
                </a:moveTo>
                <a:lnTo>
                  <a:pt x="5452110" y="0"/>
                </a:lnTo>
                <a:lnTo>
                  <a:pt x="54521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131147" y="7220542"/>
            <a:ext cx="4868329" cy="5014197"/>
          </a:xfrm>
          <a:custGeom>
            <a:avLst/>
            <a:gdLst/>
            <a:ahLst/>
            <a:cxnLst/>
            <a:rect l="l" t="t" r="r" b="b"/>
            <a:pathLst>
              <a:path w="4868329" h="5014197">
                <a:moveTo>
                  <a:pt x="0" y="0"/>
                </a:moveTo>
                <a:lnTo>
                  <a:pt x="4868329" y="0"/>
                </a:lnTo>
                <a:lnTo>
                  <a:pt x="4868329" y="5014196"/>
                </a:lnTo>
                <a:lnTo>
                  <a:pt x="0" y="501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651537" y="5223963"/>
            <a:ext cx="5819421" cy="199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282"/>
              </a:lnSpc>
            </a:pPr>
            <a:r>
              <a:rPr lang="en-US" sz="17003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58771" y="209541"/>
            <a:ext cx="10466608" cy="9842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1301" lvl="1" indent="-514350" algn="just">
              <a:lnSpc>
                <a:spcPts val="5431"/>
              </a:lnSpc>
              <a:buFont typeface="Wingdings" panose="05000000000000000000" pitchFamily="2" charset="2"/>
              <a:buChar char="Ø"/>
            </a:pPr>
            <a:r>
              <a:rPr lang="en-US" sz="3213" spc="533" dirty="0">
                <a:solidFill>
                  <a:srgbClr val="22423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Introduction</a:t>
            </a:r>
          </a:p>
          <a:p>
            <a:pPr marL="693902" lvl="1" indent="-346951" algn="l">
              <a:lnSpc>
                <a:spcPts val="5431"/>
              </a:lnSpc>
              <a:buFont typeface="Arial"/>
              <a:buChar char="•"/>
            </a:pPr>
            <a:r>
              <a:rPr lang="en-US" sz="3213" spc="533" dirty="0">
                <a:solidFill>
                  <a:srgbClr val="2242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Project profile</a:t>
            </a:r>
          </a:p>
          <a:p>
            <a:pPr marL="693902" lvl="1" indent="-346951" algn="l">
              <a:lnSpc>
                <a:spcPts val="5431"/>
              </a:lnSpc>
              <a:buFont typeface="Arial"/>
              <a:buChar char="•"/>
            </a:pPr>
            <a:r>
              <a:rPr lang="en-US" sz="3213" spc="533" dirty="0">
                <a:solidFill>
                  <a:srgbClr val="2242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project introduction</a:t>
            </a:r>
          </a:p>
          <a:p>
            <a:pPr marL="822564" lvl="1" indent="-514350" algn="just">
              <a:lnSpc>
                <a:spcPts val="4825"/>
              </a:lnSpc>
              <a:buFont typeface="Wingdings" panose="05000000000000000000" pitchFamily="2" charset="2"/>
              <a:buChar char="Ø"/>
            </a:pPr>
            <a:r>
              <a:rPr lang="en-US" sz="2855" spc="473" dirty="0">
                <a:solidFill>
                  <a:srgbClr val="22423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Environmental Description</a:t>
            </a:r>
          </a:p>
          <a:p>
            <a:pPr marL="609410" lvl="1" indent="-304705" algn="just">
              <a:lnSpc>
                <a:spcPts val="4770"/>
              </a:lnSpc>
              <a:buFont typeface="Arial"/>
              <a:buChar char="•"/>
            </a:pPr>
            <a:r>
              <a:rPr lang="en-US" sz="2822" spc="468" dirty="0">
                <a:solidFill>
                  <a:srgbClr val="2242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Hardware &amp; Software Requirements </a:t>
            </a:r>
          </a:p>
          <a:p>
            <a:pPr marL="594840" lvl="1" indent="-297420" algn="just">
              <a:lnSpc>
                <a:spcPts val="4656"/>
              </a:lnSpc>
              <a:buFont typeface="Arial"/>
              <a:buChar char="•"/>
            </a:pPr>
            <a:r>
              <a:rPr lang="en-US" sz="2755" spc="457" dirty="0">
                <a:solidFill>
                  <a:srgbClr val="2242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Tools &amp; Technology </a:t>
            </a:r>
          </a:p>
          <a:p>
            <a:pPr marL="804151" lvl="1" indent="-457200" algn="just">
              <a:lnSpc>
                <a:spcPts val="5431"/>
              </a:lnSpc>
              <a:buFont typeface="Wingdings" panose="05000000000000000000" pitchFamily="2" charset="2"/>
              <a:buChar char="Ø"/>
            </a:pPr>
            <a:r>
              <a:rPr lang="en-US" sz="3213" spc="533" dirty="0">
                <a:solidFill>
                  <a:srgbClr val="22423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Existing System</a:t>
            </a:r>
          </a:p>
          <a:p>
            <a:pPr marL="804151" lvl="1" indent="-457200" algn="just">
              <a:lnSpc>
                <a:spcPts val="5431"/>
              </a:lnSpc>
              <a:buFont typeface="Wingdings" panose="05000000000000000000" pitchFamily="2" charset="2"/>
              <a:buChar char="Ø"/>
            </a:pPr>
            <a:r>
              <a:rPr lang="en-US" sz="3213" spc="533" dirty="0">
                <a:solidFill>
                  <a:srgbClr val="22423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Proposed System</a:t>
            </a:r>
          </a:p>
          <a:p>
            <a:pPr marL="568904" lvl="1" indent="-284452" algn="just">
              <a:lnSpc>
                <a:spcPts val="4453"/>
              </a:lnSpc>
              <a:buFont typeface="Arial"/>
              <a:buChar char="•"/>
            </a:pPr>
            <a:r>
              <a:rPr lang="en-US" sz="2635" spc="437" dirty="0">
                <a:solidFill>
                  <a:srgbClr val="22423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</a:t>
            </a:r>
            <a:r>
              <a:rPr lang="en-US" sz="2635" spc="437" dirty="0">
                <a:solidFill>
                  <a:srgbClr val="2242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Scope</a:t>
            </a:r>
          </a:p>
          <a:p>
            <a:pPr marL="568904" lvl="1" indent="-284452" algn="just">
              <a:lnSpc>
                <a:spcPts val="4453"/>
              </a:lnSpc>
              <a:buFont typeface="Arial"/>
              <a:buChar char="•"/>
            </a:pPr>
            <a:r>
              <a:rPr lang="en-US" sz="2635" spc="437" dirty="0">
                <a:solidFill>
                  <a:srgbClr val="2242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Expected Advantages</a:t>
            </a:r>
          </a:p>
          <a:p>
            <a:pPr marL="804151" lvl="1" indent="-457200" algn="just">
              <a:lnSpc>
                <a:spcPts val="5431"/>
              </a:lnSpc>
              <a:buFont typeface="Wingdings" panose="05000000000000000000" pitchFamily="2" charset="2"/>
              <a:buChar char="Ø"/>
            </a:pPr>
            <a:r>
              <a:rPr lang="en-US" sz="3213" spc="533" dirty="0">
                <a:solidFill>
                  <a:srgbClr val="22423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UML Diagrams</a:t>
            </a:r>
          </a:p>
          <a:p>
            <a:pPr marL="693902" lvl="1" indent="-346951" algn="just">
              <a:lnSpc>
                <a:spcPts val="5431"/>
              </a:lnSpc>
              <a:buFont typeface="Arial"/>
              <a:buChar char="•"/>
            </a:pPr>
            <a:r>
              <a:rPr lang="en-US" sz="3213" spc="533" dirty="0">
                <a:solidFill>
                  <a:srgbClr val="2242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 Case Diagram</a:t>
            </a:r>
          </a:p>
          <a:p>
            <a:pPr marL="804151" lvl="1" indent="-457200" algn="just">
              <a:lnSpc>
                <a:spcPts val="5431"/>
              </a:lnSpc>
              <a:buFont typeface="Wingdings" panose="05000000000000000000" pitchFamily="2" charset="2"/>
              <a:buChar char="Ø"/>
            </a:pPr>
            <a:r>
              <a:rPr lang="en-US" sz="3213" spc="533" dirty="0">
                <a:solidFill>
                  <a:srgbClr val="22423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System Diagrams</a:t>
            </a:r>
          </a:p>
          <a:p>
            <a:pPr marL="693902" lvl="1" indent="-346951" algn="just">
              <a:lnSpc>
                <a:spcPts val="5431"/>
              </a:lnSpc>
              <a:buFont typeface="Arial"/>
              <a:buChar char="•"/>
            </a:pPr>
            <a:r>
              <a:rPr lang="en-US" sz="3213" spc="533" dirty="0">
                <a:solidFill>
                  <a:srgbClr val="2242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Table Structure</a:t>
            </a:r>
          </a:p>
          <a:p>
            <a:pPr marL="693902" lvl="1" indent="-346951" algn="just">
              <a:lnSpc>
                <a:spcPts val="5431"/>
              </a:lnSpc>
              <a:buFont typeface="Arial"/>
              <a:buChar char="•"/>
            </a:pPr>
            <a:r>
              <a:rPr lang="en-US" sz="3213" spc="533" dirty="0">
                <a:solidFill>
                  <a:srgbClr val="22423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Screen Layout</a:t>
            </a:r>
          </a:p>
        </p:txBody>
      </p:sp>
      <p:sp>
        <p:nvSpPr>
          <p:cNvPr id="6" name="Freeform 6"/>
          <p:cNvSpPr/>
          <p:nvPr/>
        </p:nvSpPr>
        <p:spPr>
          <a:xfrm>
            <a:off x="-1045422" y="7030042"/>
            <a:ext cx="4868329" cy="5014197"/>
          </a:xfrm>
          <a:custGeom>
            <a:avLst/>
            <a:gdLst/>
            <a:ahLst/>
            <a:cxnLst/>
            <a:rect l="l" t="t" r="r" b="b"/>
            <a:pathLst>
              <a:path w="4868329" h="5014197">
                <a:moveTo>
                  <a:pt x="0" y="0"/>
                </a:moveTo>
                <a:lnTo>
                  <a:pt x="4868329" y="0"/>
                </a:lnTo>
                <a:lnTo>
                  <a:pt x="4868329" y="5014196"/>
                </a:lnTo>
                <a:lnTo>
                  <a:pt x="0" y="5014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B2FB-4779-D965-C79C-FAC3B34B4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F9583FF-726A-CA2F-D4E6-071D0BCAD212}"/>
              </a:ext>
            </a:extLst>
          </p:cNvPr>
          <p:cNvSpPr/>
          <p:nvPr/>
        </p:nvSpPr>
        <p:spPr>
          <a:xfrm>
            <a:off x="0" y="0"/>
            <a:ext cx="18288000" cy="10824210"/>
          </a:xfrm>
          <a:custGeom>
            <a:avLst/>
            <a:gdLst/>
            <a:ahLst/>
            <a:cxnLst/>
            <a:rect l="l" t="t" r="r" b="b"/>
            <a:pathLst>
              <a:path w="18288000" h="10824210">
                <a:moveTo>
                  <a:pt x="0" y="0"/>
                </a:moveTo>
                <a:lnTo>
                  <a:pt x="18288000" y="0"/>
                </a:lnTo>
                <a:lnTo>
                  <a:pt x="18288000" y="10824210"/>
                </a:lnTo>
                <a:lnTo>
                  <a:pt x="0" y="10824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941" b="-332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D9DE9C2-8C51-2B2F-69EA-5763DBC821A1}"/>
              </a:ext>
            </a:extLst>
          </p:cNvPr>
          <p:cNvSpPr txBox="1"/>
          <p:nvPr/>
        </p:nvSpPr>
        <p:spPr>
          <a:xfrm>
            <a:off x="1952900" y="249486"/>
            <a:ext cx="12726758" cy="17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79"/>
              </a:lnSpc>
            </a:pPr>
            <a:r>
              <a:rPr lang="en-US" sz="14856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User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52A5A86-E276-FDC2-EDB4-E0606E65BD50}"/>
              </a:ext>
            </a:extLst>
          </p:cNvPr>
          <p:cNvSpPr txBox="1"/>
          <p:nvPr/>
        </p:nvSpPr>
        <p:spPr>
          <a:xfrm>
            <a:off x="762000" y="1704185"/>
            <a:ext cx="16459200" cy="8617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46"/>
              </a:lnSpc>
            </a:pPr>
            <a:r>
              <a:rPr lang="en-US" sz="5400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User  can do following tasks:-</a:t>
            </a:r>
            <a:endParaRPr lang="en-US" altLang="en-US" sz="28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5400" b="1" dirty="0">
                <a:latin typeface="Playpen Sans" panose="020B0604020202020204" charset="0"/>
                <a:ea typeface="Playpen Sans" panose="020B0604020202020204" charset="0"/>
              </a:rPr>
              <a:t>Nominee Management</a:t>
            </a:r>
            <a:r>
              <a:rPr lang="en-US" altLang="en-US" sz="5400" dirty="0">
                <a:latin typeface="Playpen Sans" panose="020B0604020202020204" charset="0"/>
                <a:ea typeface="Playpen Sans" panose="020B0604020202020204" charset="0"/>
              </a:rPr>
              <a:t> – Add and update nominee details for accounts.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5400" b="1" dirty="0">
                <a:latin typeface="Playpen Sans" panose="020B0604020202020204" charset="0"/>
                <a:ea typeface="Playpen Sans" panose="020B0604020202020204" charset="0"/>
              </a:rPr>
              <a:t>EMI Installments</a:t>
            </a:r>
            <a:r>
              <a:rPr lang="en-US" altLang="en-US" sz="5400" dirty="0">
                <a:latin typeface="Playpen Sans" panose="020B0604020202020204" charset="0"/>
                <a:ea typeface="Playpen Sans" panose="020B0604020202020204" charset="0"/>
              </a:rPr>
              <a:t> – Track and pay loan EMIs conveniently.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5400" b="1" dirty="0">
                <a:latin typeface="Playpen Sans" panose="020B0604020202020204" charset="0"/>
                <a:ea typeface="Playpen Sans" panose="020B0604020202020204" charset="0"/>
              </a:rPr>
              <a:t>Transaction History</a:t>
            </a:r>
            <a:r>
              <a:rPr lang="en-US" altLang="en-US" sz="5400" dirty="0">
                <a:latin typeface="Playpen Sans" panose="020B0604020202020204" charset="0"/>
                <a:ea typeface="Playpen Sans" panose="020B0604020202020204" charset="0"/>
              </a:rPr>
              <a:t> – View past transactions for better financial tracking.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5400" b="1" dirty="0">
                <a:latin typeface="Playpen Sans" panose="020B0604020202020204" charset="0"/>
                <a:ea typeface="Playpen Sans" panose="020B0604020202020204" charset="0"/>
              </a:rPr>
              <a:t>Complaint Management</a:t>
            </a:r>
            <a:r>
              <a:rPr lang="en-US" altLang="en-US" sz="5400" dirty="0">
                <a:latin typeface="Playpen Sans" panose="020B0604020202020204" charset="0"/>
                <a:ea typeface="Playpen Sans" panose="020B0604020202020204" charset="0"/>
              </a:rPr>
              <a:t> – Lodge and track complaints for banking issues. </a:t>
            </a:r>
          </a:p>
          <a:p>
            <a:pPr algn="ctr">
              <a:lnSpc>
                <a:spcPts val="6046"/>
              </a:lnSpc>
            </a:pPr>
            <a:endParaRPr lang="en-US" sz="2800" dirty="0">
              <a:solidFill>
                <a:srgbClr val="22423D"/>
              </a:solidFill>
              <a:latin typeface="Playpen Sans Bold"/>
              <a:ea typeface="Playpen Sans Bold"/>
              <a:cs typeface="Playpen Sans Bold"/>
              <a:sym typeface="Playpen Sans Bold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800" dirty="0">
              <a:solidFill>
                <a:srgbClr val="22423D"/>
              </a:solidFill>
              <a:latin typeface="Playpen Sans"/>
              <a:ea typeface="Playpen Sans"/>
              <a:cs typeface="Playpen Sans"/>
              <a:sym typeface="Play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2505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7440" y="-1193295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5"/>
                </a:lnTo>
                <a:lnTo>
                  <a:pt x="0" y="5492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504194" y="246145"/>
            <a:ext cx="9554997" cy="1824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6"/>
              </a:lnSpc>
            </a:pPr>
            <a:r>
              <a:rPr lang="en-US" sz="8126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EXPECTED ADVANTAGES</a:t>
            </a:r>
          </a:p>
          <a:p>
            <a:pPr algn="l">
              <a:lnSpc>
                <a:spcPts val="6826"/>
              </a:lnSpc>
            </a:pPr>
            <a:endParaRPr lang="en-US" sz="8126" dirty="0">
              <a:solidFill>
                <a:srgbClr val="22423D"/>
              </a:solidFill>
              <a:latin typeface="Moontime"/>
              <a:ea typeface="Moontime"/>
              <a:cs typeface="Moontime"/>
              <a:sym typeface="Moontime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4716446" y="-1469230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685800" y="1448222"/>
            <a:ext cx="16840200" cy="9191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500" b="1" dirty="0">
                <a:latin typeface="Playpen Sans" panose="020B0604020202020204" charset="0"/>
                <a:ea typeface="Playpen Sans" panose="020B0604020202020204" charset="0"/>
              </a:rPr>
              <a:t>Enhanced Efficiency</a:t>
            </a:r>
            <a:r>
              <a:rPr lang="en-US" altLang="en-US" sz="3500" dirty="0">
                <a:latin typeface="Playpen Sans" panose="020B0604020202020204" charset="0"/>
                <a:ea typeface="Playpen Sans" panose="020B0604020202020204" charset="0"/>
              </a:rPr>
              <a:t> – Automates banking operations, reducing manual workload.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500" b="1" dirty="0">
                <a:latin typeface="Playpen Sans" panose="020B0604020202020204" charset="0"/>
                <a:ea typeface="Playpen Sans" panose="020B0604020202020204" charset="0"/>
              </a:rPr>
              <a:t>Improved Security</a:t>
            </a:r>
            <a:r>
              <a:rPr lang="en-US" altLang="en-US" sz="3500" dirty="0">
                <a:latin typeface="Playpen Sans" panose="020B0604020202020204" charset="0"/>
                <a:ea typeface="Playpen Sans" panose="020B0604020202020204" charset="0"/>
              </a:rPr>
              <a:t> – Implements strong authentication and data encryption for safety.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500" b="1" dirty="0">
                <a:latin typeface="Playpen Sans" panose="020B0604020202020204" charset="0"/>
                <a:ea typeface="Playpen Sans" panose="020B0604020202020204" charset="0"/>
              </a:rPr>
              <a:t>Better User Management</a:t>
            </a:r>
            <a:r>
              <a:rPr lang="en-US" altLang="en-US" sz="3500" dirty="0">
                <a:latin typeface="Playpen Sans" panose="020B0604020202020204" charset="0"/>
                <a:ea typeface="Playpen Sans" panose="020B0604020202020204" charset="0"/>
              </a:rPr>
              <a:t> – Allows seamless handling of staff, clients, and account types.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500" b="1" dirty="0">
                <a:latin typeface="Playpen Sans" panose="020B0604020202020204" charset="0"/>
                <a:ea typeface="Playpen Sans" panose="020B0604020202020204" charset="0"/>
              </a:rPr>
              <a:t>Faster Loan Processing</a:t>
            </a:r>
            <a:r>
              <a:rPr lang="en-US" altLang="en-US" sz="3500" dirty="0">
                <a:latin typeface="Playpen Sans" panose="020B0604020202020204" charset="0"/>
                <a:ea typeface="Playpen Sans" panose="020B0604020202020204" charset="0"/>
              </a:rPr>
              <a:t> – Streamlines loan application reviews and approvals.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500" b="1" dirty="0">
                <a:latin typeface="Playpen Sans" panose="020B0604020202020204" charset="0"/>
                <a:ea typeface="Playpen Sans" panose="020B0604020202020204" charset="0"/>
              </a:rPr>
              <a:t>Real-time Financial Reports</a:t>
            </a:r>
            <a:r>
              <a:rPr lang="en-US" altLang="en-US" sz="3500" dirty="0">
                <a:latin typeface="Playpen Sans" panose="020B0604020202020204" charset="0"/>
                <a:ea typeface="Playpen Sans" panose="020B0604020202020204" charset="0"/>
              </a:rPr>
              <a:t> – Provides instant insights into deposits, withdrawals, and transfers.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500" b="1" dirty="0">
                <a:latin typeface="Playpen Sans" panose="020B0604020202020204" charset="0"/>
                <a:ea typeface="Playpen Sans" panose="020B0604020202020204" charset="0"/>
              </a:rPr>
              <a:t>Simplified Account Management</a:t>
            </a:r>
            <a:r>
              <a:rPr lang="en-US" altLang="en-US" sz="3500" dirty="0">
                <a:latin typeface="Playpen Sans" panose="020B0604020202020204" charset="0"/>
                <a:ea typeface="Playpen Sans" panose="020B0604020202020204" charset="0"/>
              </a:rPr>
              <a:t> – Easy tracking and handling of account openings and inquiries.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500" b="1" dirty="0">
                <a:latin typeface="Playpen Sans" panose="020B0604020202020204" charset="0"/>
                <a:ea typeface="Playpen Sans" panose="020B0604020202020204" charset="0"/>
              </a:rPr>
              <a:t>Customizable System Settings</a:t>
            </a:r>
            <a:r>
              <a:rPr lang="en-US" altLang="en-US" sz="3500" dirty="0">
                <a:latin typeface="Playpen Sans" panose="020B0604020202020204" charset="0"/>
                <a:ea typeface="Playpen Sans" panose="020B0604020202020204" charset="0"/>
              </a:rPr>
              <a:t> – Enables smooth updates and system enhancements.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500" b="1" dirty="0">
                <a:latin typeface="Playpen Sans" panose="020B0604020202020204" charset="0"/>
                <a:ea typeface="Playpen Sans" panose="020B0604020202020204" charset="0"/>
              </a:rPr>
              <a:t>Increased Customer Satisfaction</a:t>
            </a:r>
            <a:r>
              <a:rPr lang="en-US" altLang="en-US" sz="3500" dirty="0">
                <a:latin typeface="Playpen Sans" panose="020B0604020202020204" charset="0"/>
                <a:ea typeface="Playpen Sans" panose="020B0604020202020204" charset="0"/>
              </a:rPr>
              <a:t> – Ensures faster banking services and better user experience. </a:t>
            </a:r>
          </a:p>
          <a:p>
            <a:pPr algn="l">
              <a:lnSpc>
                <a:spcPts val="4729"/>
              </a:lnSpc>
            </a:pPr>
            <a:endParaRPr lang="en-US" sz="3500" dirty="0">
              <a:solidFill>
                <a:srgbClr val="22423D"/>
              </a:solidFill>
              <a:latin typeface="Playpen Sans" panose="020B0604020202020204" charset="0"/>
              <a:ea typeface="Playpen Sans" panose="020B0604020202020204" charset="0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98419" y="1792536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921486" y="4440486"/>
            <a:ext cx="12445027" cy="199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Use case diagrams</a:t>
            </a:r>
          </a:p>
        </p:txBody>
      </p:sp>
      <p:sp>
        <p:nvSpPr>
          <p:cNvPr id="4" name="Freeform 4"/>
          <p:cNvSpPr/>
          <p:nvPr/>
        </p:nvSpPr>
        <p:spPr>
          <a:xfrm>
            <a:off x="-557230" y="6765405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7A5F3-8086-DE58-508C-C0BC4388E589}"/>
              </a:ext>
            </a:extLst>
          </p:cNvPr>
          <p:cNvSpPr txBox="1"/>
          <p:nvPr/>
        </p:nvSpPr>
        <p:spPr>
          <a:xfrm>
            <a:off x="6400799" y="516814"/>
            <a:ext cx="5486400" cy="132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6600" dirty="0" err="1">
                <a:solidFill>
                  <a:srgbClr val="000000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Uml</a:t>
            </a:r>
            <a:r>
              <a:rPr lang="en-US" sz="6600" dirty="0">
                <a:solidFill>
                  <a:srgbClr val="000000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  Diagram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78ECB2FB-EBF2-344F-913A-3E0CD5AA6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721" y="965200"/>
            <a:ext cx="13812557" cy="835659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98CD6A76-5ACB-DB12-43F6-902BA4541B49}"/>
              </a:ext>
            </a:extLst>
          </p:cNvPr>
          <p:cNvGrpSpPr/>
          <p:nvPr/>
        </p:nvGrpSpPr>
        <p:grpSpPr>
          <a:xfrm>
            <a:off x="115101" y="40539"/>
            <a:ext cx="18437738" cy="10287000"/>
            <a:chOff x="350251" y="316555"/>
            <a:chExt cx="24384000" cy="13716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CC482B7A-FF60-8110-2AC1-089A5389B8B3}"/>
                </a:ext>
              </a:extLst>
            </p:cNvPr>
            <p:cNvSpPr/>
            <p:nvPr/>
          </p:nvSpPr>
          <p:spPr>
            <a:xfrm>
              <a:off x="350251" y="316555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C17B794-3A1D-0E68-9BAF-6F8F4CE7E681}"/>
              </a:ext>
            </a:extLst>
          </p:cNvPr>
          <p:cNvGrpSpPr/>
          <p:nvPr/>
        </p:nvGrpSpPr>
        <p:grpSpPr>
          <a:xfrm rot="-2700000">
            <a:off x="-564233" y="-380506"/>
            <a:ext cx="2741457" cy="2065483"/>
            <a:chOff x="0" y="0"/>
            <a:chExt cx="3655276" cy="2753977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78FC370-A5DE-E9C9-378B-2649A4857B1A}"/>
                </a:ext>
              </a:extLst>
            </p:cNvPr>
            <p:cNvSpPr/>
            <p:nvPr/>
          </p:nvSpPr>
          <p:spPr>
            <a:xfrm>
              <a:off x="0" y="0"/>
              <a:ext cx="3655314" cy="2753868"/>
            </a:xfrm>
            <a:custGeom>
              <a:avLst/>
              <a:gdLst/>
              <a:ahLst/>
              <a:cxnLst/>
              <a:rect l="l" t="t" r="r" b="b"/>
              <a:pathLst>
                <a:path w="3655314" h="2753868">
                  <a:moveTo>
                    <a:pt x="3655314" y="1974723"/>
                  </a:moveTo>
                  <a:lnTo>
                    <a:pt x="1680464" y="0"/>
                  </a:lnTo>
                  <a:lnTo>
                    <a:pt x="0" y="1680464"/>
                  </a:lnTo>
                  <a:lnTo>
                    <a:pt x="0" y="2753868"/>
                  </a:lnTo>
                  <a:lnTo>
                    <a:pt x="3655314" y="2753868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BC767B-6521-AB8F-FA08-A5870307F969}"/>
              </a:ext>
            </a:extLst>
          </p:cNvPr>
          <p:cNvGrpSpPr/>
          <p:nvPr/>
        </p:nvGrpSpPr>
        <p:grpSpPr>
          <a:xfrm rot="-2700000">
            <a:off x="1337461" y="633219"/>
            <a:ext cx="968052" cy="968052"/>
            <a:chOff x="0" y="0"/>
            <a:chExt cx="1290736" cy="1290736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F678DB6-DCFF-D581-8695-7EEE397559F5}"/>
                </a:ext>
              </a:extLst>
            </p:cNvPr>
            <p:cNvSpPr/>
            <p:nvPr/>
          </p:nvSpPr>
          <p:spPr>
            <a:xfrm>
              <a:off x="0" y="0"/>
              <a:ext cx="1290701" cy="1290701"/>
            </a:xfrm>
            <a:custGeom>
              <a:avLst/>
              <a:gdLst/>
              <a:ahLst/>
              <a:cxnLst/>
              <a:rect l="l" t="t" r="r" b="b"/>
              <a:pathLst>
                <a:path w="1290701" h="1290701">
                  <a:moveTo>
                    <a:pt x="1290701" y="0"/>
                  </a:moveTo>
                  <a:lnTo>
                    <a:pt x="0" y="0"/>
                  </a:lnTo>
                  <a:lnTo>
                    <a:pt x="0" y="1290701"/>
                  </a:lnTo>
                  <a:lnTo>
                    <a:pt x="1290701" y="129070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id="{3509CBCE-D28B-252D-6290-910A24ACC573}"/>
              </a:ext>
            </a:extLst>
          </p:cNvPr>
          <p:cNvGrpSpPr/>
          <p:nvPr/>
        </p:nvGrpSpPr>
        <p:grpSpPr>
          <a:xfrm rot="-2700000">
            <a:off x="15065223" y="982710"/>
            <a:ext cx="1031208" cy="1031208"/>
            <a:chOff x="0" y="0"/>
            <a:chExt cx="1374944" cy="1374944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DF6E9FC-FC5F-5FC3-B795-ADCA00B5095E}"/>
                </a:ext>
              </a:extLst>
            </p:cNvPr>
            <p:cNvSpPr/>
            <p:nvPr/>
          </p:nvSpPr>
          <p:spPr>
            <a:xfrm>
              <a:off x="0" y="0"/>
              <a:ext cx="1374902" cy="1374902"/>
            </a:xfrm>
            <a:custGeom>
              <a:avLst/>
              <a:gdLst/>
              <a:ahLst/>
              <a:cxnLst/>
              <a:rect l="l" t="t" r="r" b="b"/>
              <a:pathLst>
                <a:path w="1374902" h="1374902">
                  <a:moveTo>
                    <a:pt x="1374902" y="0"/>
                  </a:moveTo>
                  <a:lnTo>
                    <a:pt x="0" y="0"/>
                  </a:lnTo>
                  <a:lnTo>
                    <a:pt x="0" y="1374902"/>
                  </a:lnTo>
                  <a:lnTo>
                    <a:pt x="1374902" y="1374902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" name="Group 10">
            <a:extLst>
              <a:ext uri="{FF2B5EF4-FFF2-40B4-BE49-F238E27FC236}">
                <a16:creationId xmlns:a16="http://schemas.microsoft.com/office/drawing/2014/main" id="{4AF5D53D-6FA2-F396-3331-48C211B1B97C}"/>
              </a:ext>
            </a:extLst>
          </p:cNvPr>
          <p:cNvGrpSpPr/>
          <p:nvPr/>
        </p:nvGrpSpPr>
        <p:grpSpPr>
          <a:xfrm rot="-10800000">
            <a:off x="14034964" y="0"/>
            <a:ext cx="4253036" cy="2221255"/>
            <a:chOff x="0" y="0"/>
            <a:chExt cx="5670715" cy="2961673"/>
          </a:xfrm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C442D408-5302-83E8-78C4-1FB212221CE3}"/>
                </a:ext>
              </a:extLst>
            </p:cNvPr>
            <p:cNvSpPr/>
            <p:nvPr/>
          </p:nvSpPr>
          <p:spPr>
            <a:xfrm>
              <a:off x="0" y="0"/>
              <a:ext cx="5670677" cy="2961640"/>
            </a:xfrm>
            <a:custGeom>
              <a:avLst/>
              <a:gdLst/>
              <a:ahLst/>
              <a:cxnLst/>
              <a:rect l="l" t="t" r="r" b="b"/>
              <a:pathLst>
                <a:path w="5670677" h="2961640">
                  <a:moveTo>
                    <a:pt x="0" y="2961640"/>
                  </a:moveTo>
                  <a:lnTo>
                    <a:pt x="5670677" y="2961640"/>
                  </a:lnTo>
                  <a:lnTo>
                    <a:pt x="2565273" y="0"/>
                  </a:lnTo>
                  <a:lnTo>
                    <a:pt x="0" y="2446528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9" name="Group 12">
            <a:extLst>
              <a:ext uri="{FF2B5EF4-FFF2-40B4-BE49-F238E27FC236}">
                <a16:creationId xmlns:a16="http://schemas.microsoft.com/office/drawing/2014/main" id="{4CE8E8D0-5D58-BEA6-2CE6-D1F5F18F5848}"/>
              </a:ext>
            </a:extLst>
          </p:cNvPr>
          <p:cNvGrpSpPr/>
          <p:nvPr/>
        </p:nvGrpSpPr>
        <p:grpSpPr>
          <a:xfrm>
            <a:off x="11964516" y="9173251"/>
            <a:ext cx="2241769" cy="1113749"/>
            <a:chOff x="0" y="0"/>
            <a:chExt cx="2989025" cy="1484999"/>
          </a:xfrm>
        </p:grpSpPr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70D903ED-E805-3A66-61D2-3B2D7030515E}"/>
                </a:ext>
              </a:extLst>
            </p:cNvPr>
            <p:cNvSpPr/>
            <p:nvPr/>
          </p:nvSpPr>
          <p:spPr>
            <a:xfrm>
              <a:off x="0" y="0"/>
              <a:ext cx="2989072" cy="1485011"/>
            </a:xfrm>
            <a:custGeom>
              <a:avLst/>
              <a:gdLst/>
              <a:ahLst/>
              <a:cxnLst/>
              <a:rect l="l" t="t" r="r" b="b"/>
              <a:pathLst>
                <a:path w="2989072" h="1485011">
                  <a:moveTo>
                    <a:pt x="2989072" y="1485011"/>
                  </a:moveTo>
                  <a:lnTo>
                    <a:pt x="1494536" y="0"/>
                  </a:lnTo>
                  <a:lnTo>
                    <a:pt x="0" y="148501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2" name="Group 14">
            <a:extLst>
              <a:ext uri="{FF2B5EF4-FFF2-40B4-BE49-F238E27FC236}">
                <a16:creationId xmlns:a16="http://schemas.microsoft.com/office/drawing/2014/main" id="{783C6044-8C20-D246-2E51-BAE6676D8778}"/>
              </a:ext>
            </a:extLst>
          </p:cNvPr>
          <p:cNvGrpSpPr/>
          <p:nvPr/>
        </p:nvGrpSpPr>
        <p:grpSpPr>
          <a:xfrm>
            <a:off x="11406120" y="9679714"/>
            <a:ext cx="1222354" cy="607286"/>
            <a:chOff x="0" y="0"/>
            <a:chExt cx="1629805" cy="809715"/>
          </a:xfrm>
        </p:grpSpPr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BAA2B3C-18E5-BAF8-4D51-7F4AA6E9D6B2}"/>
                </a:ext>
              </a:extLst>
            </p:cNvPr>
            <p:cNvSpPr/>
            <p:nvPr/>
          </p:nvSpPr>
          <p:spPr>
            <a:xfrm>
              <a:off x="0" y="0"/>
              <a:ext cx="1629791" cy="809752"/>
            </a:xfrm>
            <a:custGeom>
              <a:avLst/>
              <a:gdLst/>
              <a:ahLst/>
              <a:cxnLst/>
              <a:rect l="l" t="t" r="r" b="b"/>
              <a:pathLst>
                <a:path w="1629791" h="809752">
                  <a:moveTo>
                    <a:pt x="1629791" y="809752"/>
                  </a:moveTo>
                  <a:lnTo>
                    <a:pt x="814959" y="0"/>
                  </a:lnTo>
                  <a:lnTo>
                    <a:pt x="0" y="809752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4" name="Freeform 16">
            <a:extLst>
              <a:ext uri="{FF2B5EF4-FFF2-40B4-BE49-F238E27FC236}">
                <a16:creationId xmlns:a16="http://schemas.microsoft.com/office/drawing/2014/main" id="{3AAEEDAE-BBB7-EE3D-70DC-4238D98E02A1}"/>
              </a:ext>
            </a:extLst>
          </p:cNvPr>
          <p:cNvSpPr/>
          <p:nvPr/>
        </p:nvSpPr>
        <p:spPr>
          <a:xfrm>
            <a:off x="197802" y="4263532"/>
            <a:ext cx="1637045" cy="2206800"/>
          </a:xfrm>
          <a:custGeom>
            <a:avLst/>
            <a:gdLst/>
            <a:ahLst/>
            <a:cxnLst/>
            <a:rect l="l" t="t" r="r" b="b"/>
            <a:pathLst>
              <a:path w="1637045" h="2206800">
                <a:moveTo>
                  <a:pt x="0" y="0"/>
                </a:moveTo>
                <a:lnTo>
                  <a:pt x="1637045" y="0"/>
                </a:lnTo>
                <a:lnTo>
                  <a:pt x="1637045" y="2206801"/>
                </a:lnTo>
                <a:lnTo>
                  <a:pt x="0" y="2206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5" name="AutoShape 17">
            <a:extLst>
              <a:ext uri="{FF2B5EF4-FFF2-40B4-BE49-F238E27FC236}">
                <a16:creationId xmlns:a16="http://schemas.microsoft.com/office/drawing/2014/main" id="{4305755B-CE98-2541-9747-A358517CEF82}"/>
              </a:ext>
            </a:extLst>
          </p:cNvPr>
          <p:cNvSpPr/>
          <p:nvPr/>
        </p:nvSpPr>
        <p:spPr>
          <a:xfrm flipV="1">
            <a:off x="1834847" y="4040100"/>
            <a:ext cx="998838" cy="132683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26" name="Group 18">
            <a:extLst>
              <a:ext uri="{FF2B5EF4-FFF2-40B4-BE49-F238E27FC236}">
                <a16:creationId xmlns:a16="http://schemas.microsoft.com/office/drawing/2014/main" id="{16E40905-F7F3-86B2-105B-BC5A7D1C7241}"/>
              </a:ext>
            </a:extLst>
          </p:cNvPr>
          <p:cNvGrpSpPr/>
          <p:nvPr/>
        </p:nvGrpSpPr>
        <p:grpSpPr>
          <a:xfrm>
            <a:off x="1955493" y="1028700"/>
            <a:ext cx="195014" cy="195014"/>
            <a:chOff x="0" y="0"/>
            <a:chExt cx="812800" cy="812800"/>
          </a:xfrm>
        </p:grpSpPr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963CE84-C6D6-86B4-8221-CF5369481E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TextBox 20">
              <a:extLst>
                <a:ext uri="{FF2B5EF4-FFF2-40B4-BE49-F238E27FC236}">
                  <a16:creationId xmlns:a16="http://schemas.microsoft.com/office/drawing/2014/main" id="{C767ECAF-24CA-A2BA-09BB-BA0978F48E0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1">
            <a:extLst>
              <a:ext uri="{FF2B5EF4-FFF2-40B4-BE49-F238E27FC236}">
                <a16:creationId xmlns:a16="http://schemas.microsoft.com/office/drawing/2014/main" id="{C8ED2794-27EB-D149-9FF5-088E748162ED}"/>
              </a:ext>
            </a:extLst>
          </p:cNvPr>
          <p:cNvGrpSpPr/>
          <p:nvPr/>
        </p:nvGrpSpPr>
        <p:grpSpPr>
          <a:xfrm>
            <a:off x="1773301" y="2979716"/>
            <a:ext cx="2120767" cy="1060384"/>
            <a:chOff x="0" y="0"/>
            <a:chExt cx="812800" cy="406400"/>
          </a:xfrm>
        </p:grpSpPr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FA73DB37-A70B-E79D-DB7D-25031828FEA5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TextBox 23">
              <a:extLst>
                <a:ext uri="{FF2B5EF4-FFF2-40B4-BE49-F238E27FC236}">
                  <a16:creationId xmlns:a16="http://schemas.microsoft.com/office/drawing/2014/main" id="{71D25B9D-7086-91F6-0BBA-165F7EA1BC6F}"/>
                </a:ext>
              </a:extLst>
            </p:cNvPr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login</a:t>
              </a:r>
            </a:p>
          </p:txBody>
        </p:sp>
      </p:grpSp>
      <p:sp>
        <p:nvSpPr>
          <p:cNvPr id="32" name="AutoShape 24">
            <a:extLst>
              <a:ext uri="{FF2B5EF4-FFF2-40B4-BE49-F238E27FC236}">
                <a16:creationId xmlns:a16="http://schemas.microsoft.com/office/drawing/2014/main" id="{938515D3-8F23-9EEE-2652-59045ED9EA78}"/>
              </a:ext>
            </a:extLst>
          </p:cNvPr>
          <p:cNvSpPr/>
          <p:nvPr/>
        </p:nvSpPr>
        <p:spPr>
          <a:xfrm flipV="1">
            <a:off x="1834847" y="2979716"/>
            <a:ext cx="2857634" cy="238721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3" name="Group 25">
            <a:extLst>
              <a:ext uri="{FF2B5EF4-FFF2-40B4-BE49-F238E27FC236}">
                <a16:creationId xmlns:a16="http://schemas.microsoft.com/office/drawing/2014/main" id="{B51E3216-C732-8494-235A-A28FB5451E7D}"/>
              </a:ext>
            </a:extLst>
          </p:cNvPr>
          <p:cNvGrpSpPr/>
          <p:nvPr/>
        </p:nvGrpSpPr>
        <p:grpSpPr>
          <a:xfrm>
            <a:off x="3437080" y="1919333"/>
            <a:ext cx="2120767" cy="1060384"/>
            <a:chOff x="0" y="0"/>
            <a:chExt cx="812800" cy="406400"/>
          </a:xfrm>
        </p:grpSpPr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88AEB675-303C-6DCF-CD43-6E844AB8FF4D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TextBox 27">
              <a:extLst>
                <a:ext uri="{FF2B5EF4-FFF2-40B4-BE49-F238E27FC236}">
                  <a16:creationId xmlns:a16="http://schemas.microsoft.com/office/drawing/2014/main" id="{D62D5218-B7FE-5AC7-4786-1677B8DEF2F1}"/>
                </a:ext>
              </a:extLst>
            </p:cNvPr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dashbord</a:t>
              </a:r>
            </a:p>
          </p:txBody>
        </p:sp>
      </p:grpSp>
      <p:sp>
        <p:nvSpPr>
          <p:cNvPr id="36" name="AutoShape 28">
            <a:extLst>
              <a:ext uri="{FF2B5EF4-FFF2-40B4-BE49-F238E27FC236}">
                <a16:creationId xmlns:a16="http://schemas.microsoft.com/office/drawing/2014/main" id="{64C312EF-0230-D164-5324-3387DD421F1D}"/>
              </a:ext>
            </a:extLst>
          </p:cNvPr>
          <p:cNvSpPr/>
          <p:nvPr/>
        </p:nvSpPr>
        <p:spPr>
          <a:xfrm flipV="1">
            <a:off x="1834847" y="2392119"/>
            <a:ext cx="4594545" cy="297481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7" name="Group 29">
            <a:extLst>
              <a:ext uri="{FF2B5EF4-FFF2-40B4-BE49-F238E27FC236}">
                <a16:creationId xmlns:a16="http://schemas.microsoft.com/office/drawing/2014/main" id="{55B2E51D-ABFA-D467-81D4-B175B155CABD}"/>
              </a:ext>
            </a:extLst>
          </p:cNvPr>
          <p:cNvGrpSpPr/>
          <p:nvPr/>
        </p:nvGrpSpPr>
        <p:grpSpPr>
          <a:xfrm>
            <a:off x="5369008" y="1126207"/>
            <a:ext cx="2120767" cy="1265911"/>
            <a:chOff x="0" y="0"/>
            <a:chExt cx="812800" cy="485170"/>
          </a:xfrm>
        </p:grpSpPr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997EA114-6F14-6605-EF29-E3C1AD35CFB4}"/>
                </a:ext>
              </a:extLst>
            </p:cNvPr>
            <p:cNvSpPr/>
            <p:nvPr/>
          </p:nvSpPr>
          <p:spPr>
            <a:xfrm>
              <a:off x="0" y="0"/>
              <a:ext cx="812800" cy="485170"/>
            </a:xfrm>
            <a:custGeom>
              <a:avLst/>
              <a:gdLst/>
              <a:ahLst/>
              <a:cxnLst/>
              <a:rect l="l" t="t" r="r" b="b"/>
              <a:pathLst>
                <a:path w="812800" h="485170">
                  <a:moveTo>
                    <a:pt x="609600" y="0"/>
                  </a:moveTo>
                  <a:cubicBezTo>
                    <a:pt x="721824" y="0"/>
                    <a:pt x="812800" y="108609"/>
                    <a:pt x="812800" y="242585"/>
                  </a:cubicBezTo>
                  <a:cubicBezTo>
                    <a:pt x="812800" y="376561"/>
                    <a:pt x="721824" y="485170"/>
                    <a:pt x="609600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TextBox 31">
              <a:extLst>
                <a:ext uri="{FF2B5EF4-FFF2-40B4-BE49-F238E27FC236}">
                  <a16:creationId xmlns:a16="http://schemas.microsoft.com/office/drawing/2014/main" id="{C2BC283A-6EDE-EEC2-26FE-9CF5A52A27FB}"/>
                </a:ext>
              </a:extLst>
            </p:cNvPr>
            <p:cNvSpPr txBox="1"/>
            <p:nvPr/>
          </p:nvSpPr>
          <p:spPr>
            <a:xfrm>
              <a:off x="0" y="-57150"/>
              <a:ext cx="812800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manage account </a:t>
              </a:r>
            </a:p>
          </p:txBody>
        </p:sp>
      </p:grpSp>
      <p:sp>
        <p:nvSpPr>
          <p:cNvPr id="40" name="AutoShape 32">
            <a:extLst>
              <a:ext uri="{FF2B5EF4-FFF2-40B4-BE49-F238E27FC236}">
                <a16:creationId xmlns:a16="http://schemas.microsoft.com/office/drawing/2014/main" id="{9D3EC84F-F84A-9609-94CC-7459F2788A50}"/>
              </a:ext>
            </a:extLst>
          </p:cNvPr>
          <p:cNvSpPr/>
          <p:nvPr/>
        </p:nvSpPr>
        <p:spPr>
          <a:xfrm flipV="1">
            <a:off x="1834847" y="1759163"/>
            <a:ext cx="6502096" cy="360777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41" name="Group 33">
            <a:extLst>
              <a:ext uri="{FF2B5EF4-FFF2-40B4-BE49-F238E27FC236}">
                <a16:creationId xmlns:a16="http://schemas.microsoft.com/office/drawing/2014/main" id="{90F32749-55A7-65BD-73D5-A3301F3E8185}"/>
              </a:ext>
            </a:extLst>
          </p:cNvPr>
          <p:cNvGrpSpPr/>
          <p:nvPr/>
        </p:nvGrpSpPr>
        <p:grpSpPr>
          <a:xfrm>
            <a:off x="7440697" y="653421"/>
            <a:ext cx="2120767" cy="1060384"/>
            <a:chOff x="0" y="0"/>
            <a:chExt cx="812800" cy="406400"/>
          </a:xfrm>
        </p:grpSpPr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06529A5-4546-4945-96B8-3B7DB6F9BBD7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TextBox 35">
              <a:extLst>
                <a:ext uri="{FF2B5EF4-FFF2-40B4-BE49-F238E27FC236}">
                  <a16:creationId xmlns:a16="http://schemas.microsoft.com/office/drawing/2014/main" id="{A5E80199-38B7-8965-A343-1E1BC6D72379}"/>
                </a:ext>
              </a:extLst>
            </p:cNvPr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add staff  </a:t>
              </a:r>
            </a:p>
          </p:txBody>
        </p:sp>
      </p:grpSp>
      <p:sp>
        <p:nvSpPr>
          <p:cNvPr id="44" name="AutoShape 36">
            <a:extLst>
              <a:ext uri="{FF2B5EF4-FFF2-40B4-BE49-F238E27FC236}">
                <a16:creationId xmlns:a16="http://schemas.microsoft.com/office/drawing/2014/main" id="{F34C1DE6-3B09-E51C-92BD-73B233585B22}"/>
              </a:ext>
            </a:extLst>
          </p:cNvPr>
          <p:cNvSpPr/>
          <p:nvPr/>
        </p:nvSpPr>
        <p:spPr>
          <a:xfrm flipV="1">
            <a:off x="1834847" y="1429242"/>
            <a:ext cx="8787001" cy="393769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45" name="Group 37">
            <a:extLst>
              <a:ext uri="{FF2B5EF4-FFF2-40B4-BE49-F238E27FC236}">
                <a16:creationId xmlns:a16="http://schemas.microsoft.com/office/drawing/2014/main" id="{AE8651A5-341E-173A-D331-B575976053F4}"/>
              </a:ext>
            </a:extLst>
          </p:cNvPr>
          <p:cNvGrpSpPr/>
          <p:nvPr/>
        </p:nvGrpSpPr>
        <p:grpSpPr>
          <a:xfrm>
            <a:off x="9561464" y="254044"/>
            <a:ext cx="2120767" cy="1427642"/>
            <a:chOff x="0" y="-57150"/>
            <a:chExt cx="812800" cy="639071"/>
          </a:xfrm>
        </p:grpSpPr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D4108CE-394B-2562-70CC-BFDB9A1E04D2}"/>
                </a:ext>
              </a:extLst>
            </p:cNvPr>
            <p:cNvSpPr/>
            <p:nvPr/>
          </p:nvSpPr>
          <p:spPr>
            <a:xfrm>
              <a:off x="0" y="0"/>
              <a:ext cx="812800" cy="485170"/>
            </a:xfrm>
            <a:custGeom>
              <a:avLst/>
              <a:gdLst/>
              <a:ahLst/>
              <a:cxnLst/>
              <a:rect l="l" t="t" r="r" b="b"/>
              <a:pathLst>
                <a:path w="812800" h="485170">
                  <a:moveTo>
                    <a:pt x="609600" y="0"/>
                  </a:moveTo>
                  <a:cubicBezTo>
                    <a:pt x="721824" y="0"/>
                    <a:pt x="812800" y="108609"/>
                    <a:pt x="812800" y="242585"/>
                  </a:cubicBezTo>
                  <a:cubicBezTo>
                    <a:pt x="812800" y="376561"/>
                    <a:pt x="721824" y="485170"/>
                    <a:pt x="609600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TextBox 39">
              <a:extLst>
                <a:ext uri="{FF2B5EF4-FFF2-40B4-BE49-F238E27FC236}">
                  <a16:creationId xmlns:a16="http://schemas.microsoft.com/office/drawing/2014/main" id="{B9A9DD55-012F-1B3C-4B14-2497E2032EDE}"/>
                </a:ext>
              </a:extLst>
            </p:cNvPr>
            <p:cNvSpPr txBox="1"/>
            <p:nvPr/>
          </p:nvSpPr>
          <p:spPr>
            <a:xfrm>
              <a:off x="0" y="-57150"/>
              <a:ext cx="793990" cy="639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manage staff   </a:t>
              </a:r>
            </a:p>
          </p:txBody>
        </p:sp>
      </p:grpSp>
      <p:sp>
        <p:nvSpPr>
          <p:cNvPr id="48" name="AutoShape 40">
            <a:extLst>
              <a:ext uri="{FF2B5EF4-FFF2-40B4-BE49-F238E27FC236}">
                <a16:creationId xmlns:a16="http://schemas.microsoft.com/office/drawing/2014/main" id="{3C696BF7-A43C-900A-4AE1-DA8D1A5C8B6E}"/>
              </a:ext>
            </a:extLst>
          </p:cNvPr>
          <p:cNvSpPr/>
          <p:nvPr/>
        </p:nvSpPr>
        <p:spPr>
          <a:xfrm flipV="1">
            <a:off x="1834847" y="1398392"/>
            <a:ext cx="10793627" cy="39685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49" name="Group 41">
            <a:extLst>
              <a:ext uri="{FF2B5EF4-FFF2-40B4-BE49-F238E27FC236}">
                <a16:creationId xmlns:a16="http://schemas.microsoft.com/office/drawing/2014/main" id="{B427C3F8-C6C6-83D6-D233-32506E7ED7EB}"/>
              </a:ext>
            </a:extLst>
          </p:cNvPr>
          <p:cNvGrpSpPr/>
          <p:nvPr/>
        </p:nvGrpSpPr>
        <p:grpSpPr>
          <a:xfrm>
            <a:off x="11682231" y="356001"/>
            <a:ext cx="2120767" cy="1091145"/>
            <a:chOff x="0" y="0"/>
            <a:chExt cx="812800" cy="485170"/>
          </a:xfrm>
        </p:grpSpPr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6BA68435-A3A2-C3FB-2FC2-8EDBB7D1A35A}"/>
                </a:ext>
              </a:extLst>
            </p:cNvPr>
            <p:cNvSpPr/>
            <p:nvPr/>
          </p:nvSpPr>
          <p:spPr>
            <a:xfrm>
              <a:off x="0" y="0"/>
              <a:ext cx="812800" cy="485170"/>
            </a:xfrm>
            <a:custGeom>
              <a:avLst/>
              <a:gdLst/>
              <a:ahLst/>
              <a:cxnLst/>
              <a:rect l="l" t="t" r="r" b="b"/>
              <a:pathLst>
                <a:path w="812800" h="485170">
                  <a:moveTo>
                    <a:pt x="609600" y="0"/>
                  </a:moveTo>
                  <a:cubicBezTo>
                    <a:pt x="721824" y="0"/>
                    <a:pt x="812800" y="108609"/>
                    <a:pt x="812800" y="242585"/>
                  </a:cubicBezTo>
                  <a:cubicBezTo>
                    <a:pt x="812800" y="376561"/>
                    <a:pt x="721824" y="485170"/>
                    <a:pt x="609600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TextBox 43">
              <a:extLst>
                <a:ext uri="{FF2B5EF4-FFF2-40B4-BE49-F238E27FC236}">
                  <a16:creationId xmlns:a16="http://schemas.microsoft.com/office/drawing/2014/main" id="{1A7FCB81-57A6-B2C4-6468-497954462C1A}"/>
                </a:ext>
              </a:extLst>
            </p:cNvPr>
            <p:cNvSpPr txBox="1"/>
            <p:nvPr/>
          </p:nvSpPr>
          <p:spPr>
            <a:xfrm>
              <a:off x="0" y="-57150"/>
              <a:ext cx="812800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manage client   </a:t>
              </a:r>
            </a:p>
          </p:txBody>
        </p:sp>
      </p:grpSp>
      <p:sp>
        <p:nvSpPr>
          <p:cNvPr id="52" name="AutoShape 44">
            <a:extLst>
              <a:ext uri="{FF2B5EF4-FFF2-40B4-BE49-F238E27FC236}">
                <a16:creationId xmlns:a16="http://schemas.microsoft.com/office/drawing/2014/main" id="{0F8B845A-A431-5F3A-3593-A8FF7C889626}"/>
              </a:ext>
            </a:extLst>
          </p:cNvPr>
          <p:cNvSpPr/>
          <p:nvPr/>
        </p:nvSpPr>
        <p:spPr>
          <a:xfrm flipV="1">
            <a:off x="1834847" y="1713805"/>
            <a:ext cx="12922146" cy="365312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53" name="Group 45">
            <a:extLst>
              <a:ext uri="{FF2B5EF4-FFF2-40B4-BE49-F238E27FC236}">
                <a16:creationId xmlns:a16="http://schemas.microsoft.com/office/drawing/2014/main" id="{F57D8E53-A2A1-9CA3-382D-0709A8EA074C}"/>
              </a:ext>
            </a:extLst>
          </p:cNvPr>
          <p:cNvGrpSpPr/>
          <p:nvPr/>
        </p:nvGrpSpPr>
        <p:grpSpPr>
          <a:xfrm>
            <a:off x="13802998" y="432729"/>
            <a:ext cx="1907989" cy="1281076"/>
            <a:chOff x="0" y="0"/>
            <a:chExt cx="812800" cy="545736"/>
          </a:xfrm>
        </p:grpSpPr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FED7275B-9BA7-F006-3EA8-1AE82E5202E1}"/>
                </a:ext>
              </a:extLst>
            </p:cNvPr>
            <p:cNvSpPr/>
            <p:nvPr/>
          </p:nvSpPr>
          <p:spPr>
            <a:xfrm>
              <a:off x="0" y="0"/>
              <a:ext cx="812800" cy="545736"/>
            </a:xfrm>
            <a:custGeom>
              <a:avLst/>
              <a:gdLst/>
              <a:ahLst/>
              <a:cxnLst/>
              <a:rect l="l" t="t" r="r" b="b"/>
              <a:pathLst>
                <a:path w="812800" h="545736">
                  <a:moveTo>
                    <a:pt x="609600" y="0"/>
                  </a:moveTo>
                  <a:cubicBezTo>
                    <a:pt x="721824" y="0"/>
                    <a:pt x="812800" y="122167"/>
                    <a:pt x="812800" y="272868"/>
                  </a:cubicBezTo>
                  <a:cubicBezTo>
                    <a:pt x="812800" y="423569"/>
                    <a:pt x="721824" y="545736"/>
                    <a:pt x="609600" y="545736"/>
                  </a:cubicBezTo>
                  <a:lnTo>
                    <a:pt x="203200" y="545736"/>
                  </a:lnTo>
                  <a:cubicBezTo>
                    <a:pt x="90976" y="545736"/>
                    <a:pt x="0" y="423569"/>
                    <a:pt x="0" y="272868"/>
                  </a:cubicBezTo>
                  <a:cubicBezTo>
                    <a:pt x="0" y="1221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TextBox 47">
              <a:extLst>
                <a:ext uri="{FF2B5EF4-FFF2-40B4-BE49-F238E27FC236}">
                  <a16:creationId xmlns:a16="http://schemas.microsoft.com/office/drawing/2014/main" id="{0377C0BF-2FAE-E611-4F89-CA35AE37E4D6}"/>
                </a:ext>
              </a:extLst>
            </p:cNvPr>
            <p:cNvSpPr txBox="1"/>
            <p:nvPr/>
          </p:nvSpPr>
          <p:spPr>
            <a:xfrm>
              <a:off x="0" y="-57150"/>
              <a:ext cx="812800" cy="602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add a/c type    </a:t>
              </a:r>
            </a:p>
          </p:txBody>
        </p:sp>
      </p:grpSp>
      <p:sp>
        <p:nvSpPr>
          <p:cNvPr id="56" name="AutoShape 48">
            <a:extLst>
              <a:ext uri="{FF2B5EF4-FFF2-40B4-BE49-F238E27FC236}">
                <a16:creationId xmlns:a16="http://schemas.microsoft.com/office/drawing/2014/main" id="{B5B42207-E6A3-16B9-7DF2-E79204E00311}"/>
              </a:ext>
            </a:extLst>
          </p:cNvPr>
          <p:cNvSpPr/>
          <p:nvPr/>
        </p:nvSpPr>
        <p:spPr>
          <a:xfrm flipV="1">
            <a:off x="1834847" y="2449524"/>
            <a:ext cx="13254066" cy="291740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57" name="Group 49">
            <a:extLst>
              <a:ext uri="{FF2B5EF4-FFF2-40B4-BE49-F238E27FC236}">
                <a16:creationId xmlns:a16="http://schemas.microsoft.com/office/drawing/2014/main" id="{C88CE756-F392-8795-DBA6-F951B6223A3C}"/>
              </a:ext>
            </a:extLst>
          </p:cNvPr>
          <p:cNvGrpSpPr/>
          <p:nvPr/>
        </p:nvGrpSpPr>
        <p:grpSpPr>
          <a:xfrm>
            <a:off x="15088913" y="1713805"/>
            <a:ext cx="2730194" cy="1265911"/>
            <a:chOff x="0" y="0"/>
            <a:chExt cx="1046368" cy="485170"/>
          </a:xfrm>
        </p:grpSpPr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E6CFF95D-3E78-BCBF-6976-16D26BFC8DCD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TextBox 51">
              <a:extLst>
                <a:ext uri="{FF2B5EF4-FFF2-40B4-BE49-F238E27FC236}">
                  <a16:creationId xmlns:a16="http://schemas.microsoft.com/office/drawing/2014/main" id="{580F4EBF-DBCE-40A7-C2F2-B20815DDB248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manage a/c type    </a:t>
              </a:r>
            </a:p>
          </p:txBody>
        </p:sp>
      </p:grpSp>
      <p:sp>
        <p:nvSpPr>
          <p:cNvPr id="60" name="AutoShape 52">
            <a:extLst>
              <a:ext uri="{FF2B5EF4-FFF2-40B4-BE49-F238E27FC236}">
                <a16:creationId xmlns:a16="http://schemas.microsoft.com/office/drawing/2014/main" id="{A67B90DF-06C8-EE98-9197-A30DA68687CB}"/>
              </a:ext>
            </a:extLst>
          </p:cNvPr>
          <p:cNvSpPr/>
          <p:nvPr/>
        </p:nvSpPr>
        <p:spPr>
          <a:xfrm flipV="1">
            <a:off x="1834847" y="3820779"/>
            <a:ext cx="13473460" cy="154615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61" name="Group 53">
            <a:extLst>
              <a:ext uri="{FF2B5EF4-FFF2-40B4-BE49-F238E27FC236}">
                <a16:creationId xmlns:a16="http://schemas.microsoft.com/office/drawing/2014/main" id="{CCB6B464-F0D4-BFF0-3633-0874BFD39358}"/>
              </a:ext>
            </a:extLst>
          </p:cNvPr>
          <p:cNvGrpSpPr/>
          <p:nvPr/>
        </p:nvGrpSpPr>
        <p:grpSpPr>
          <a:xfrm>
            <a:off x="15408069" y="3099874"/>
            <a:ext cx="2730194" cy="1265911"/>
            <a:chOff x="0" y="0"/>
            <a:chExt cx="1046368" cy="485170"/>
          </a:xfrm>
        </p:grpSpPr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3F2D29A-1FDB-FB7B-3696-3DB90F823016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TextBox 55">
              <a:extLst>
                <a:ext uri="{FF2B5EF4-FFF2-40B4-BE49-F238E27FC236}">
                  <a16:creationId xmlns:a16="http://schemas.microsoft.com/office/drawing/2014/main" id="{AA13BE1B-0356-33A6-63E5-B081AF521864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manage a/c opening</a:t>
              </a:r>
            </a:p>
          </p:txBody>
        </p:sp>
      </p:grpSp>
      <p:sp>
        <p:nvSpPr>
          <p:cNvPr id="64" name="AutoShape 56">
            <a:extLst>
              <a:ext uri="{FF2B5EF4-FFF2-40B4-BE49-F238E27FC236}">
                <a16:creationId xmlns:a16="http://schemas.microsoft.com/office/drawing/2014/main" id="{2294E152-C364-9356-87A9-77D3BF32417F}"/>
              </a:ext>
            </a:extLst>
          </p:cNvPr>
          <p:cNvSpPr/>
          <p:nvPr/>
        </p:nvSpPr>
        <p:spPr>
          <a:xfrm flipV="1">
            <a:off x="1834847" y="5366932"/>
            <a:ext cx="1372295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65" name="Group 57">
            <a:extLst>
              <a:ext uri="{FF2B5EF4-FFF2-40B4-BE49-F238E27FC236}">
                <a16:creationId xmlns:a16="http://schemas.microsoft.com/office/drawing/2014/main" id="{D37DFA80-AF52-C6F4-8A34-45DE0A0BFE94}"/>
              </a:ext>
            </a:extLst>
          </p:cNvPr>
          <p:cNvGrpSpPr/>
          <p:nvPr/>
        </p:nvGrpSpPr>
        <p:grpSpPr>
          <a:xfrm>
            <a:off x="15408069" y="4485943"/>
            <a:ext cx="2730194" cy="1265911"/>
            <a:chOff x="0" y="0"/>
            <a:chExt cx="1046368" cy="485170"/>
          </a:xfrm>
        </p:grpSpPr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D42D08A5-0DCE-190F-FE25-F2DAADDB089C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TextBox 59">
              <a:extLst>
                <a:ext uri="{FF2B5EF4-FFF2-40B4-BE49-F238E27FC236}">
                  <a16:creationId xmlns:a16="http://schemas.microsoft.com/office/drawing/2014/main" id="{35F30546-BE0A-F56B-AD46-6B76DE82FB4A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review loan application</a:t>
              </a:r>
            </a:p>
          </p:txBody>
        </p:sp>
      </p:grpSp>
      <p:sp>
        <p:nvSpPr>
          <p:cNvPr id="68" name="AutoShape 60">
            <a:extLst>
              <a:ext uri="{FF2B5EF4-FFF2-40B4-BE49-F238E27FC236}">
                <a16:creationId xmlns:a16="http://schemas.microsoft.com/office/drawing/2014/main" id="{2ACDBA30-2E45-3293-9364-C3737B31A3A3}"/>
              </a:ext>
            </a:extLst>
          </p:cNvPr>
          <p:cNvSpPr/>
          <p:nvPr/>
        </p:nvSpPr>
        <p:spPr>
          <a:xfrm>
            <a:off x="1834847" y="5366932"/>
            <a:ext cx="12961538" cy="11034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69" name="Group 61">
            <a:extLst>
              <a:ext uri="{FF2B5EF4-FFF2-40B4-BE49-F238E27FC236}">
                <a16:creationId xmlns:a16="http://schemas.microsoft.com/office/drawing/2014/main" id="{7B10D315-E22B-F4E6-0FE0-FCD5705C6373}"/>
              </a:ext>
            </a:extLst>
          </p:cNvPr>
          <p:cNvGrpSpPr/>
          <p:nvPr/>
        </p:nvGrpSpPr>
        <p:grpSpPr>
          <a:xfrm>
            <a:off x="14756992" y="5875680"/>
            <a:ext cx="2730194" cy="1265911"/>
            <a:chOff x="0" y="0"/>
            <a:chExt cx="1046368" cy="485170"/>
          </a:xfrm>
        </p:grpSpPr>
        <p:sp>
          <p:nvSpPr>
            <p:cNvPr id="70" name="Freeform 62">
              <a:extLst>
                <a:ext uri="{FF2B5EF4-FFF2-40B4-BE49-F238E27FC236}">
                  <a16:creationId xmlns:a16="http://schemas.microsoft.com/office/drawing/2014/main" id="{33C7FFEB-55BB-3122-885B-78802F1DC7AD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TextBox 63">
              <a:extLst>
                <a:ext uri="{FF2B5EF4-FFF2-40B4-BE49-F238E27FC236}">
                  <a16:creationId xmlns:a16="http://schemas.microsoft.com/office/drawing/2014/main" id="{01C2FC17-76E5-E417-42E4-F86BA7F38C74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add loan type</a:t>
              </a:r>
            </a:p>
          </p:txBody>
        </p:sp>
      </p:grpSp>
      <p:sp>
        <p:nvSpPr>
          <p:cNvPr id="72" name="AutoShape 64">
            <a:extLst>
              <a:ext uri="{FF2B5EF4-FFF2-40B4-BE49-F238E27FC236}">
                <a16:creationId xmlns:a16="http://schemas.microsoft.com/office/drawing/2014/main" id="{2D263B29-99D3-9633-C3C1-2B3F2C2F4F9C}"/>
              </a:ext>
            </a:extLst>
          </p:cNvPr>
          <p:cNvSpPr/>
          <p:nvPr/>
        </p:nvSpPr>
        <p:spPr>
          <a:xfrm>
            <a:off x="1834847" y="5366932"/>
            <a:ext cx="11968151" cy="229945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3" name="Group 65">
            <a:extLst>
              <a:ext uri="{FF2B5EF4-FFF2-40B4-BE49-F238E27FC236}">
                <a16:creationId xmlns:a16="http://schemas.microsoft.com/office/drawing/2014/main" id="{EE048D9D-1A84-D9A6-32A9-7F309D815592}"/>
              </a:ext>
            </a:extLst>
          </p:cNvPr>
          <p:cNvGrpSpPr/>
          <p:nvPr/>
        </p:nvGrpSpPr>
        <p:grpSpPr>
          <a:xfrm>
            <a:off x="13632818" y="7198327"/>
            <a:ext cx="2677183" cy="1265911"/>
            <a:chOff x="0" y="0"/>
            <a:chExt cx="992163" cy="469146"/>
          </a:xfrm>
        </p:grpSpPr>
        <p:sp>
          <p:nvSpPr>
            <p:cNvPr id="74" name="Freeform 66">
              <a:extLst>
                <a:ext uri="{FF2B5EF4-FFF2-40B4-BE49-F238E27FC236}">
                  <a16:creationId xmlns:a16="http://schemas.microsoft.com/office/drawing/2014/main" id="{86DEB0ED-1798-4BB9-AE3E-77963C3BE66E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TextBox 67">
              <a:extLst>
                <a:ext uri="{FF2B5EF4-FFF2-40B4-BE49-F238E27FC236}">
                  <a16:creationId xmlns:a16="http://schemas.microsoft.com/office/drawing/2014/main" id="{AF0D0638-68F4-E88C-4733-2E0ACF7CF2B1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manage loan types</a:t>
              </a:r>
            </a:p>
          </p:txBody>
        </p:sp>
      </p:grpSp>
      <p:sp>
        <p:nvSpPr>
          <p:cNvPr id="76" name="AutoShape 68">
            <a:extLst>
              <a:ext uri="{FF2B5EF4-FFF2-40B4-BE49-F238E27FC236}">
                <a16:creationId xmlns:a16="http://schemas.microsoft.com/office/drawing/2014/main" id="{B5F11E67-742F-0091-64AC-C763E8A9CDB1}"/>
              </a:ext>
            </a:extLst>
          </p:cNvPr>
          <p:cNvSpPr/>
          <p:nvPr/>
        </p:nvSpPr>
        <p:spPr>
          <a:xfrm>
            <a:off x="1834847" y="5366932"/>
            <a:ext cx="10793627" cy="309730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7" name="Group 69">
            <a:extLst>
              <a:ext uri="{FF2B5EF4-FFF2-40B4-BE49-F238E27FC236}">
                <a16:creationId xmlns:a16="http://schemas.microsoft.com/office/drawing/2014/main" id="{C1E81CD6-319F-A68E-013B-BED1E5061788}"/>
              </a:ext>
            </a:extLst>
          </p:cNvPr>
          <p:cNvGrpSpPr/>
          <p:nvPr/>
        </p:nvGrpSpPr>
        <p:grpSpPr>
          <a:xfrm>
            <a:off x="11746809" y="8399471"/>
            <a:ext cx="2677183" cy="1265911"/>
            <a:chOff x="0" y="0"/>
            <a:chExt cx="992163" cy="469146"/>
          </a:xfrm>
        </p:grpSpPr>
        <p:sp>
          <p:nvSpPr>
            <p:cNvPr id="78" name="Freeform 70">
              <a:extLst>
                <a:ext uri="{FF2B5EF4-FFF2-40B4-BE49-F238E27FC236}">
                  <a16:creationId xmlns:a16="http://schemas.microsoft.com/office/drawing/2014/main" id="{5F8F3A63-7CEB-8ED5-044C-167F9642F18D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TextBox 71">
              <a:extLst>
                <a:ext uri="{FF2B5EF4-FFF2-40B4-BE49-F238E27FC236}">
                  <a16:creationId xmlns:a16="http://schemas.microsoft.com/office/drawing/2014/main" id="{07BA261B-D91E-EE7F-D205-B50730187866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balance enquiries</a:t>
              </a:r>
            </a:p>
          </p:txBody>
        </p:sp>
      </p:grpSp>
      <p:sp>
        <p:nvSpPr>
          <p:cNvPr id="80" name="AutoShape 72">
            <a:extLst>
              <a:ext uri="{FF2B5EF4-FFF2-40B4-BE49-F238E27FC236}">
                <a16:creationId xmlns:a16="http://schemas.microsoft.com/office/drawing/2014/main" id="{3558EDE2-DFC7-643A-79A1-7EDF4123FCC1}"/>
              </a:ext>
            </a:extLst>
          </p:cNvPr>
          <p:cNvSpPr/>
          <p:nvPr/>
        </p:nvSpPr>
        <p:spPr>
          <a:xfrm>
            <a:off x="1834847" y="5366932"/>
            <a:ext cx="7726617" cy="303253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81" name="Group 73">
            <a:extLst>
              <a:ext uri="{FF2B5EF4-FFF2-40B4-BE49-F238E27FC236}">
                <a16:creationId xmlns:a16="http://schemas.microsoft.com/office/drawing/2014/main" id="{9361BC08-0F7E-CF59-D786-07C6B7327D30}"/>
              </a:ext>
            </a:extLst>
          </p:cNvPr>
          <p:cNvGrpSpPr/>
          <p:nvPr/>
        </p:nvGrpSpPr>
        <p:grpSpPr>
          <a:xfrm>
            <a:off x="8925120" y="8399470"/>
            <a:ext cx="2677183" cy="1265911"/>
            <a:chOff x="0" y="0"/>
            <a:chExt cx="992163" cy="469146"/>
          </a:xfrm>
        </p:grpSpPr>
        <p:sp>
          <p:nvSpPr>
            <p:cNvPr id="82" name="Freeform 74">
              <a:extLst>
                <a:ext uri="{FF2B5EF4-FFF2-40B4-BE49-F238E27FC236}">
                  <a16:creationId xmlns:a16="http://schemas.microsoft.com/office/drawing/2014/main" id="{ECD3E99F-23D1-F8F9-7896-666854889A2B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TextBox 75">
              <a:extLst>
                <a:ext uri="{FF2B5EF4-FFF2-40B4-BE49-F238E27FC236}">
                  <a16:creationId xmlns:a16="http://schemas.microsoft.com/office/drawing/2014/main" id="{5DCFFE8F-CBDC-A4EE-D0C4-F38932CD468E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roll back transactions</a:t>
              </a:r>
            </a:p>
          </p:txBody>
        </p:sp>
      </p:grpSp>
      <p:sp>
        <p:nvSpPr>
          <p:cNvPr id="84" name="AutoShape 76">
            <a:extLst>
              <a:ext uri="{FF2B5EF4-FFF2-40B4-BE49-F238E27FC236}">
                <a16:creationId xmlns:a16="http://schemas.microsoft.com/office/drawing/2014/main" id="{03AABEEE-2A76-E352-01F7-C38C2E41D831}"/>
              </a:ext>
            </a:extLst>
          </p:cNvPr>
          <p:cNvSpPr/>
          <p:nvPr/>
        </p:nvSpPr>
        <p:spPr>
          <a:xfrm>
            <a:off x="1834847" y="5366932"/>
            <a:ext cx="4721921" cy="325193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85" name="Group 77">
            <a:extLst>
              <a:ext uri="{FF2B5EF4-FFF2-40B4-BE49-F238E27FC236}">
                <a16:creationId xmlns:a16="http://schemas.microsoft.com/office/drawing/2014/main" id="{9C4C9686-25D6-6368-3173-53F7BFBCAFD5}"/>
              </a:ext>
            </a:extLst>
          </p:cNvPr>
          <p:cNvGrpSpPr/>
          <p:nvPr/>
        </p:nvGrpSpPr>
        <p:grpSpPr>
          <a:xfrm>
            <a:off x="6051230" y="8491083"/>
            <a:ext cx="2677183" cy="1265911"/>
            <a:chOff x="0" y="0"/>
            <a:chExt cx="992163" cy="469146"/>
          </a:xfrm>
        </p:grpSpPr>
        <p:sp>
          <p:nvSpPr>
            <p:cNvPr id="86" name="Freeform 78">
              <a:extLst>
                <a:ext uri="{FF2B5EF4-FFF2-40B4-BE49-F238E27FC236}">
                  <a16:creationId xmlns:a16="http://schemas.microsoft.com/office/drawing/2014/main" id="{5037BBC5-9839-8667-F0BC-828F78B13E34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TextBox 79">
              <a:extLst>
                <a:ext uri="{FF2B5EF4-FFF2-40B4-BE49-F238E27FC236}">
                  <a16:creationId xmlns:a16="http://schemas.microsoft.com/office/drawing/2014/main" id="{89435DDF-B4BE-DD0A-1986-F2A29E7F4CE2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print </a:t>
              </a:r>
              <a:r>
                <a:rPr lang="en-US" sz="31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finacial</a:t>
              </a:r>
              <a:r>
                <a:rPr lang="en-US" sz="31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report</a:t>
              </a:r>
            </a:p>
          </p:txBody>
        </p:sp>
      </p:grpSp>
      <p:sp>
        <p:nvSpPr>
          <p:cNvPr id="88" name="AutoShape 80">
            <a:extLst>
              <a:ext uri="{FF2B5EF4-FFF2-40B4-BE49-F238E27FC236}">
                <a16:creationId xmlns:a16="http://schemas.microsoft.com/office/drawing/2014/main" id="{3680A392-12E5-A886-B27A-A0465DDC697D}"/>
              </a:ext>
            </a:extLst>
          </p:cNvPr>
          <p:cNvSpPr/>
          <p:nvPr/>
        </p:nvSpPr>
        <p:spPr>
          <a:xfrm>
            <a:off x="1834847" y="5366932"/>
            <a:ext cx="2857634" cy="311251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89" name="AutoShape 81">
            <a:extLst>
              <a:ext uri="{FF2B5EF4-FFF2-40B4-BE49-F238E27FC236}">
                <a16:creationId xmlns:a16="http://schemas.microsoft.com/office/drawing/2014/main" id="{5811A592-8E8B-5F86-E51C-B580DADE4174}"/>
              </a:ext>
            </a:extLst>
          </p:cNvPr>
          <p:cNvSpPr/>
          <p:nvPr/>
        </p:nvSpPr>
        <p:spPr>
          <a:xfrm>
            <a:off x="1866788" y="5319306"/>
            <a:ext cx="1163602" cy="334057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90" name="Group 82">
            <a:extLst>
              <a:ext uri="{FF2B5EF4-FFF2-40B4-BE49-F238E27FC236}">
                <a16:creationId xmlns:a16="http://schemas.microsoft.com/office/drawing/2014/main" id="{50353E21-5817-26FA-842D-E5312231EAC4}"/>
              </a:ext>
            </a:extLst>
          </p:cNvPr>
          <p:cNvGrpSpPr/>
          <p:nvPr/>
        </p:nvGrpSpPr>
        <p:grpSpPr>
          <a:xfrm>
            <a:off x="3695369" y="8148729"/>
            <a:ext cx="2293829" cy="1941394"/>
            <a:chOff x="492062" y="18254"/>
            <a:chExt cx="850092" cy="719480"/>
          </a:xfrm>
        </p:grpSpPr>
        <p:sp>
          <p:nvSpPr>
            <p:cNvPr id="91" name="Freeform 83">
              <a:extLst>
                <a:ext uri="{FF2B5EF4-FFF2-40B4-BE49-F238E27FC236}">
                  <a16:creationId xmlns:a16="http://schemas.microsoft.com/office/drawing/2014/main" id="{84B1288A-9D96-3B4C-D0CA-A6F4545F4569}"/>
                </a:ext>
              </a:extLst>
            </p:cNvPr>
            <p:cNvSpPr/>
            <p:nvPr/>
          </p:nvSpPr>
          <p:spPr>
            <a:xfrm>
              <a:off x="638599" y="60320"/>
              <a:ext cx="703555" cy="677414"/>
            </a:xfrm>
            <a:custGeom>
              <a:avLst/>
              <a:gdLst/>
              <a:ahLst/>
              <a:cxnLst/>
              <a:rect l="l" t="t" r="r" b="b"/>
              <a:pathLst>
                <a:path w="883753" h="677414">
                  <a:moveTo>
                    <a:pt x="680553" y="0"/>
                  </a:moveTo>
                  <a:cubicBezTo>
                    <a:pt x="792777" y="0"/>
                    <a:pt x="883753" y="151644"/>
                    <a:pt x="883753" y="338707"/>
                  </a:cubicBezTo>
                  <a:cubicBezTo>
                    <a:pt x="883753" y="525770"/>
                    <a:pt x="792777" y="677414"/>
                    <a:pt x="680553" y="677414"/>
                  </a:cubicBezTo>
                  <a:lnTo>
                    <a:pt x="203200" y="677414"/>
                  </a:lnTo>
                  <a:cubicBezTo>
                    <a:pt x="90976" y="677414"/>
                    <a:pt x="0" y="525770"/>
                    <a:pt x="0" y="338707"/>
                  </a:cubicBezTo>
                  <a:cubicBezTo>
                    <a:pt x="0" y="151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r>
                <a:rPr lang="en-US" sz="36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manage system settings</a:t>
              </a:r>
            </a:p>
            <a:p>
              <a:endParaRPr lang="en-GB" dirty="0"/>
            </a:p>
          </p:txBody>
        </p:sp>
        <p:sp>
          <p:nvSpPr>
            <p:cNvPr id="92" name="TextBox 84">
              <a:extLst>
                <a:ext uri="{FF2B5EF4-FFF2-40B4-BE49-F238E27FC236}">
                  <a16:creationId xmlns:a16="http://schemas.microsoft.com/office/drawing/2014/main" id="{80806B14-7AB8-1EF2-27F2-335A37FF90C6}"/>
                </a:ext>
              </a:extLst>
            </p:cNvPr>
            <p:cNvSpPr txBox="1"/>
            <p:nvPr/>
          </p:nvSpPr>
          <p:spPr>
            <a:xfrm>
              <a:off x="492062" y="18254"/>
              <a:ext cx="817588" cy="658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endParaRPr lang="en-US" sz="3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grpSp>
        <p:nvGrpSpPr>
          <p:cNvPr id="93" name="Group 85">
            <a:extLst>
              <a:ext uri="{FF2B5EF4-FFF2-40B4-BE49-F238E27FC236}">
                <a16:creationId xmlns:a16="http://schemas.microsoft.com/office/drawing/2014/main" id="{185B77B5-1CFD-910D-3A62-5536A8F40C43}"/>
              </a:ext>
            </a:extLst>
          </p:cNvPr>
          <p:cNvGrpSpPr/>
          <p:nvPr/>
        </p:nvGrpSpPr>
        <p:grpSpPr>
          <a:xfrm>
            <a:off x="1951440" y="8414682"/>
            <a:ext cx="2000912" cy="1015641"/>
            <a:chOff x="-56676" y="-57455"/>
            <a:chExt cx="1048839" cy="551626"/>
          </a:xfrm>
        </p:grpSpPr>
        <p:sp>
          <p:nvSpPr>
            <p:cNvPr id="94" name="Freeform 86">
              <a:extLst>
                <a:ext uri="{FF2B5EF4-FFF2-40B4-BE49-F238E27FC236}">
                  <a16:creationId xmlns:a16="http://schemas.microsoft.com/office/drawing/2014/main" id="{92071A22-5331-4259-EEA4-1B3C75A494F4}"/>
                </a:ext>
              </a:extLst>
            </p:cNvPr>
            <p:cNvSpPr/>
            <p:nvPr/>
          </p:nvSpPr>
          <p:spPr>
            <a:xfrm>
              <a:off x="0" y="0"/>
              <a:ext cx="992163" cy="494171"/>
            </a:xfrm>
            <a:custGeom>
              <a:avLst/>
              <a:gdLst/>
              <a:ahLst/>
              <a:cxnLst/>
              <a:rect l="l" t="t" r="r" b="b"/>
              <a:pathLst>
                <a:path w="992163" h="494171">
                  <a:moveTo>
                    <a:pt x="788963" y="0"/>
                  </a:moveTo>
                  <a:cubicBezTo>
                    <a:pt x="901187" y="0"/>
                    <a:pt x="992163" y="110624"/>
                    <a:pt x="992163" y="247086"/>
                  </a:cubicBezTo>
                  <a:cubicBezTo>
                    <a:pt x="992163" y="383547"/>
                    <a:pt x="901187" y="494171"/>
                    <a:pt x="788963" y="494171"/>
                  </a:cubicBezTo>
                  <a:lnTo>
                    <a:pt x="203200" y="494171"/>
                  </a:lnTo>
                  <a:cubicBezTo>
                    <a:pt x="90976" y="494171"/>
                    <a:pt x="0" y="383547"/>
                    <a:pt x="0" y="247086"/>
                  </a:cubicBezTo>
                  <a:cubicBezTo>
                    <a:pt x="0" y="11062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TextBox 87">
              <a:extLst>
                <a:ext uri="{FF2B5EF4-FFF2-40B4-BE49-F238E27FC236}">
                  <a16:creationId xmlns:a16="http://schemas.microsoft.com/office/drawing/2014/main" id="{EC547E1E-6A74-1B1C-9E76-279F83CDE48D}"/>
                </a:ext>
              </a:extLst>
            </p:cNvPr>
            <p:cNvSpPr txBox="1"/>
            <p:nvPr/>
          </p:nvSpPr>
          <p:spPr>
            <a:xfrm>
              <a:off x="-56676" y="-57455"/>
              <a:ext cx="1048839" cy="551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log out </a:t>
              </a:r>
            </a:p>
          </p:txBody>
        </p:sp>
      </p:grpSp>
      <p:sp>
        <p:nvSpPr>
          <p:cNvPr id="96" name="TextBox 88">
            <a:extLst>
              <a:ext uri="{FF2B5EF4-FFF2-40B4-BE49-F238E27FC236}">
                <a16:creationId xmlns:a16="http://schemas.microsoft.com/office/drawing/2014/main" id="{94BE33A9-127B-008B-5B66-3FDAD9A5AF83}"/>
              </a:ext>
            </a:extLst>
          </p:cNvPr>
          <p:cNvSpPr txBox="1"/>
          <p:nvPr/>
        </p:nvSpPr>
        <p:spPr>
          <a:xfrm>
            <a:off x="165862" y="6384608"/>
            <a:ext cx="1625614" cy="696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1"/>
              </a:lnSpc>
            </a:pPr>
            <a:r>
              <a:rPr lang="en-US" sz="4008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</a:t>
            </a:r>
          </a:p>
        </p:txBody>
      </p:sp>
      <p:sp>
        <p:nvSpPr>
          <p:cNvPr id="99" name="Rectangle 98"/>
          <p:cNvSpPr/>
          <p:nvPr/>
        </p:nvSpPr>
        <p:spPr>
          <a:xfrm>
            <a:off x="1823415" y="242683"/>
            <a:ext cx="16314847" cy="100205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71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C9B959EE-B8FE-1C95-2283-EBCD3F76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59" y="965200"/>
            <a:ext cx="14596681" cy="835659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D6DDBBDD-4985-B5F4-186F-A7544F34480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E7B45CE8-6E28-02ED-B720-067657802565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2BE0AF7-FD1C-9278-6D74-3B22A1E0780B}"/>
              </a:ext>
            </a:extLst>
          </p:cNvPr>
          <p:cNvGrpSpPr/>
          <p:nvPr/>
        </p:nvGrpSpPr>
        <p:grpSpPr>
          <a:xfrm rot="-2700000">
            <a:off x="-564234" y="-380505"/>
            <a:ext cx="2741457" cy="2065483"/>
            <a:chOff x="0" y="0"/>
            <a:chExt cx="3655276" cy="2753977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857D3F5-E596-D9F6-81AE-A8A2C489B5E9}"/>
                </a:ext>
              </a:extLst>
            </p:cNvPr>
            <p:cNvSpPr/>
            <p:nvPr/>
          </p:nvSpPr>
          <p:spPr>
            <a:xfrm>
              <a:off x="0" y="0"/>
              <a:ext cx="3655314" cy="2753868"/>
            </a:xfrm>
            <a:custGeom>
              <a:avLst/>
              <a:gdLst/>
              <a:ahLst/>
              <a:cxnLst/>
              <a:rect l="l" t="t" r="r" b="b"/>
              <a:pathLst>
                <a:path w="3655314" h="2753868">
                  <a:moveTo>
                    <a:pt x="3655314" y="1974723"/>
                  </a:moveTo>
                  <a:lnTo>
                    <a:pt x="1680464" y="0"/>
                  </a:lnTo>
                  <a:lnTo>
                    <a:pt x="0" y="1680464"/>
                  </a:lnTo>
                  <a:lnTo>
                    <a:pt x="0" y="2753868"/>
                  </a:lnTo>
                  <a:lnTo>
                    <a:pt x="3655314" y="2753868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C72AE8B-B4E5-BFBB-F106-B37C1915BE8F}"/>
              </a:ext>
            </a:extLst>
          </p:cNvPr>
          <p:cNvGrpSpPr/>
          <p:nvPr/>
        </p:nvGrpSpPr>
        <p:grpSpPr>
          <a:xfrm rot="-2700000">
            <a:off x="1337461" y="633219"/>
            <a:ext cx="968052" cy="968052"/>
            <a:chOff x="0" y="0"/>
            <a:chExt cx="1290736" cy="1290736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96B11FC-6D83-C0D7-3D34-462F4D55C7CD}"/>
                </a:ext>
              </a:extLst>
            </p:cNvPr>
            <p:cNvSpPr/>
            <p:nvPr/>
          </p:nvSpPr>
          <p:spPr>
            <a:xfrm>
              <a:off x="0" y="0"/>
              <a:ext cx="1290701" cy="1290701"/>
            </a:xfrm>
            <a:custGeom>
              <a:avLst/>
              <a:gdLst/>
              <a:ahLst/>
              <a:cxnLst/>
              <a:rect l="l" t="t" r="r" b="b"/>
              <a:pathLst>
                <a:path w="1290701" h="1290701">
                  <a:moveTo>
                    <a:pt x="1290701" y="0"/>
                  </a:moveTo>
                  <a:lnTo>
                    <a:pt x="0" y="0"/>
                  </a:lnTo>
                  <a:lnTo>
                    <a:pt x="0" y="1290701"/>
                  </a:lnTo>
                  <a:lnTo>
                    <a:pt x="1290701" y="129070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id="{9F3E8E0F-DC91-49A9-F9CA-1E047E7A9EBE}"/>
              </a:ext>
            </a:extLst>
          </p:cNvPr>
          <p:cNvGrpSpPr/>
          <p:nvPr/>
        </p:nvGrpSpPr>
        <p:grpSpPr>
          <a:xfrm rot="-2700000">
            <a:off x="15065223" y="982710"/>
            <a:ext cx="1031208" cy="1031208"/>
            <a:chOff x="0" y="0"/>
            <a:chExt cx="1374944" cy="1374944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E6D7895-AAEB-801A-8B3D-4AAB77CC4107}"/>
                </a:ext>
              </a:extLst>
            </p:cNvPr>
            <p:cNvSpPr/>
            <p:nvPr/>
          </p:nvSpPr>
          <p:spPr>
            <a:xfrm>
              <a:off x="0" y="0"/>
              <a:ext cx="1374902" cy="1374902"/>
            </a:xfrm>
            <a:custGeom>
              <a:avLst/>
              <a:gdLst/>
              <a:ahLst/>
              <a:cxnLst/>
              <a:rect l="l" t="t" r="r" b="b"/>
              <a:pathLst>
                <a:path w="1374902" h="1374902">
                  <a:moveTo>
                    <a:pt x="1374902" y="0"/>
                  </a:moveTo>
                  <a:lnTo>
                    <a:pt x="0" y="0"/>
                  </a:lnTo>
                  <a:lnTo>
                    <a:pt x="0" y="1374902"/>
                  </a:lnTo>
                  <a:lnTo>
                    <a:pt x="1374902" y="1374902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" name="Group 10">
            <a:extLst>
              <a:ext uri="{FF2B5EF4-FFF2-40B4-BE49-F238E27FC236}">
                <a16:creationId xmlns:a16="http://schemas.microsoft.com/office/drawing/2014/main" id="{B11A5EB2-97E5-23C6-6A89-AF226D444544}"/>
              </a:ext>
            </a:extLst>
          </p:cNvPr>
          <p:cNvGrpSpPr/>
          <p:nvPr/>
        </p:nvGrpSpPr>
        <p:grpSpPr>
          <a:xfrm rot="-10800000">
            <a:off x="14034964" y="0"/>
            <a:ext cx="4253036" cy="2221255"/>
            <a:chOff x="0" y="0"/>
            <a:chExt cx="5670715" cy="2961673"/>
          </a:xfrm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D24BE0A8-10E0-7F7C-1CE9-2D04E0C75311}"/>
                </a:ext>
              </a:extLst>
            </p:cNvPr>
            <p:cNvSpPr/>
            <p:nvPr/>
          </p:nvSpPr>
          <p:spPr>
            <a:xfrm>
              <a:off x="0" y="0"/>
              <a:ext cx="5670677" cy="2961640"/>
            </a:xfrm>
            <a:custGeom>
              <a:avLst/>
              <a:gdLst/>
              <a:ahLst/>
              <a:cxnLst/>
              <a:rect l="l" t="t" r="r" b="b"/>
              <a:pathLst>
                <a:path w="5670677" h="2961640">
                  <a:moveTo>
                    <a:pt x="0" y="2961640"/>
                  </a:moveTo>
                  <a:lnTo>
                    <a:pt x="5670677" y="2961640"/>
                  </a:lnTo>
                  <a:lnTo>
                    <a:pt x="2565273" y="0"/>
                  </a:lnTo>
                  <a:lnTo>
                    <a:pt x="0" y="2446528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9" name="Group 12">
            <a:extLst>
              <a:ext uri="{FF2B5EF4-FFF2-40B4-BE49-F238E27FC236}">
                <a16:creationId xmlns:a16="http://schemas.microsoft.com/office/drawing/2014/main" id="{B6BF21DF-8BC9-5032-0276-24A88A0C354B}"/>
              </a:ext>
            </a:extLst>
          </p:cNvPr>
          <p:cNvGrpSpPr/>
          <p:nvPr/>
        </p:nvGrpSpPr>
        <p:grpSpPr>
          <a:xfrm>
            <a:off x="11964516" y="9173251"/>
            <a:ext cx="2241769" cy="1113749"/>
            <a:chOff x="0" y="0"/>
            <a:chExt cx="2989025" cy="1484999"/>
          </a:xfrm>
        </p:grpSpPr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5995A02C-E957-665E-CD21-19206C80C7EA}"/>
                </a:ext>
              </a:extLst>
            </p:cNvPr>
            <p:cNvSpPr/>
            <p:nvPr/>
          </p:nvSpPr>
          <p:spPr>
            <a:xfrm>
              <a:off x="0" y="0"/>
              <a:ext cx="2989072" cy="1485011"/>
            </a:xfrm>
            <a:custGeom>
              <a:avLst/>
              <a:gdLst/>
              <a:ahLst/>
              <a:cxnLst/>
              <a:rect l="l" t="t" r="r" b="b"/>
              <a:pathLst>
                <a:path w="2989072" h="1485011">
                  <a:moveTo>
                    <a:pt x="2989072" y="1485011"/>
                  </a:moveTo>
                  <a:lnTo>
                    <a:pt x="1494536" y="0"/>
                  </a:lnTo>
                  <a:lnTo>
                    <a:pt x="0" y="148501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2" name="Group 14">
            <a:extLst>
              <a:ext uri="{FF2B5EF4-FFF2-40B4-BE49-F238E27FC236}">
                <a16:creationId xmlns:a16="http://schemas.microsoft.com/office/drawing/2014/main" id="{D43D48FB-513E-B27A-E220-7B6C21533990}"/>
              </a:ext>
            </a:extLst>
          </p:cNvPr>
          <p:cNvGrpSpPr/>
          <p:nvPr/>
        </p:nvGrpSpPr>
        <p:grpSpPr>
          <a:xfrm>
            <a:off x="11406120" y="9679714"/>
            <a:ext cx="1222354" cy="607286"/>
            <a:chOff x="0" y="0"/>
            <a:chExt cx="1629805" cy="809715"/>
          </a:xfrm>
        </p:grpSpPr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8922FB73-C8F4-49AD-0798-FAF727407BB4}"/>
                </a:ext>
              </a:extLst>
            </p:cNvPr>
            <p:cNvSpPr/>
            <p:nvPr/>
          </p:nvSpPr>
          <p:spPr>
            <a:xfrm>
              <a:off x="0" y="0"/>
              <a:ext cx="1629791" cy="809752"/>
            </a:xfrm>
            <a:custGeom>
              <a:avLst/>
              <a:gdLst/>
              <a:ahLst/>
              <a:cxnLst/>
              <a:rect l="l" t="t" r="r" b="b"/>
              <a:pathLst>
                <a:path w="1629791" h="809752">
                  <a:moveTo>
                    <a:pt x="1629791" y="809752"/>
                  </a:moveTo>
                  <a:lnTo>
                    <a:pt x="814959" y="0"/>
                  </a:lnTo>
                  <a:lnTo>
                    <a:pt x="0" y="809752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9C314AC9-354E-E642-5DBA-6E33D38EB94E}"/>
              </a:ext>
            </a:extLst>
          </p:cNvPr>
          <p:cNvGrpSpPr/>
          <p:nvPr/>
        </p:nvGrpSpPr>
        <p:grpSpPr>
          <a:xfrm>
            <a:off x="2107893" y="333635"/>
            <a:ext cx="16332506" cy="10287000"/>
            <a:chOff x="2607324" y="0"/>
            <a:chExt cx="21776674" cy="13716000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E3A569AB-7009-4846-149B-F47DA5DF2226}"/>
                </a:ext>
              </a:extLst>
            </p:cNvPr>
            <p:cNvSpPr/>
            <p:nvPr/>
          </p:nvSpPr>
          <p:spPr>
            <a:xfrm>
              <a:off x="2607324" y="0"/>
              <a:ext cx="21776674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6" name="Group 18">
            <a:extLst>
              <a:ext uri="{FF2B5EF4-FFF2-40B4-BE49-F238E27FC236}">
                <a16:creationId xmlns:a16="http://schemas.microsoft.com/office/drawing/2014/main" id="{92D9570A-AE1F-5336-BF8D-69204F8B6A57}"/>
              </a:ext>
            </a:extLst>
          </p:cNvPr>
          <p:cNvGrpSpPr/>
          <p:nvPr/>
        </p:nvGrpSpPr>
        <p:grpSpPr>
          <a:xfrm rot="-2700000">
            <a:off x="-411834" y="-228105"/>
            <a:ext cx="2741457" cy="2065483"/>
            <a:chOff x="0" y="0"/>
            <a:chExt cx="3655276" cy="2753977"/>
          </a:xfrm>
        </p:grpSpPr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24061D73-638C-E88A-0091-0D18E34DDCE9}"/>
                </a:ext>
              </a:extLst>
            </p:cNvPr>
            <p:cNvSpPr/>
            <p:nvPr/>
          </p:nvSpPr>
          <p:spPr>
            <a:xfrm>
              <a:off x="0" y="0"/>
              <a:ext cx="3655314" cy="2753868"/>
            </a:xfrm>
            <a:custGeom>
              <a:avLst/>
              <a:gdLst/>
              <a:ahLst/>
              <a:cxnLst/>
              <a:rect l="l" t="t" r="r" b="b"/>
              <a:pathLst>
                <a:path w="3655314" h="2753868">
                  <a:moveTo>
                    <a:pt x="3655314" y="1974723"/>
                  </a:moveTo>
                  <a:lnTo>
                    <a:pt x="1680464" y="0"/>
                  </a:lnTo>
                  <a:lnTo>
                    <a:pt x="0" y="1680464"/>
                  </a:lnTo>
                  <a:lnTo>
                    <a:pt x="0" y="2753868"/>
                  </a:lnTo>
                  <a:lnTo>
                    <a:pt x="3655314" y="2753868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8" name="Group 20">
            <a:extLst>
              <a:ext uri="{FF2B5EF4-FFF2-40B4-BE49-F238E27FC236}">
                <a16:creationId xmlns:a16="http://schemas.microsoft.com/office/drawing/2014/main" id="{516873B0-A101-63A4-4D62-D0580AAF0923}"/>
              </a:ext>
            </a:extLst>
          </p:cNvPr>
          <p:cNvGrpSpPr/>
          <p:nvPr/>
        </p:nvGrpSpPr>
        <p:grpSpPr>
          <a:xfrm rot="-2700000">
            <a:off x="1489861" y="785619"/>
            <a:ext cx="968052" cy="968052"/>
            <a:chOff x="0" y="0"/>
            <a:chExt cx="1290736" cy="1290736"/>
          </a:xfrm>
        </p:grpSpPr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A8260044-DF01-AAA9-DFA9-409C536DDCAA}"/>
                </a:ext>
              </a:extLst>
            </p:cNvPr>
            <p:cNvSpPr/>
            <p:nvPr/>
          </p:nvSpPr>
          <p:spPr>
            <a:xfrm>
              <a:off x="0" y="0"/>
              <a:ext cx="1290701" cy="1290701"/>
            </a:xfrm>
            <a:custGeom>
              <a:avLst/>
              <a:gdLst/>
              <a:ahLst/>
              <a:cxnLst/>
              <a:rect l="l" t="t" r="r" b="b"/>
              <a:pathLst>
                <a:path w="1290701" h="1290701">
                  <a:moveTo>
                    <a:pt x="1290701" y="0"/>
                  </a:moveTo>
                  <a:lnTo>
                    <a:pt x="0" y="0"/>
                  </a:lnTo>
                  <a:lnTo>
                    <a:pt x="0" y="1290701"/>
                  </a:lnTo>
                  <a:lnTo>
                    <a:pt x="1290701" y="129070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0" name="Group 22">
            <a:extLst>
              <a:ext uri="{FF2B5EF4-FFF2-40B4-BE49-F238E27FC236}">
                <a16:creationId xmlns:a16="http://schemas.microsoft.com/office/drawing/2014/main" id="{EA5867BE-1FAC-FBD6-03AF-20DE9F0BEAE8}"/>
              </a:ext>
            </a:extLst>
          </p:cNvPr>
          <p:cNvGrpSpPr/>
          <p:nvPr/>
        </p:nvGrpSpPr>
        <p:grpSpPr>
          <a:xfrm rot="-2700000">
            <a:off x="15217623" y="1135110"/>
            <a:ext cx="1031208" cy="1031208"/>
            <a:chOff x="0" y="0"/>
            <a:chExt cx="1374944" cy="1374944"/>
          </a:xfrm>
        </p:grpSpPr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9687E303-457D-8B4A-24C2-55FE666B1339}"/>
                </a:ext>
              </a:extLst>
            </p:cNvPr>
            <p:cNvSpPr/>
            <p:nvPr/>
          </p:nvSpPr>
          <p:spPr>
            <a:xfrm>
              <a:off x="0" y="0"/>
              <a:ext cx="1374902" cy="1374902"/>
            </a:xfrm>
            <a:custGeom>
              <a:avLst/>
              <a:gdLst/>
              <a:ahLst/>
              <a:cxnLst/>
              <a:rect l="l" t="t" r="r" b="b"/>
              <a:pathLst>
                <a:path w="1374902" h="1374902">
                  <a:moveTo>
                    <a:pt x="1374902" y="0"/>
                  </a:moveTo>
                  <a:lnTo>
                    <a:pt x="0" y="0"/>
                  </a:lnTo>
                  <a:lnTo>
                    <a:pt x="0" y="1374902"/>
                  </a:lnTo>
                  <a:lnTo>
                    <a:pt x="1374902" y="1374902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2" name="Group 24">
            <a:extLst>
              <a:ext uri="{FF2B5EF4-FFF2-40B4-BE49-F238E27FC236}">
                <a16:creationId xmlns:a16="http://schemas.microsoft.com/office/drawing/2014/main" id="{9787C537-805F-2977-E83D-3533CFABCD49}"/>
              </a:ext>
            </a:extLst>
          </p:cNvPr>
          <p:cNvGrpSpPr/>
          <p:nvPr/>
        </p:nvGrpSpPr>
        <p:grpSpPr>
          <a:xfrm rot="-10800000">
            <a:off x="14187364" y="152400"/>
            <a:ext cx="4253036" cy="2221255"/>
            <a:chOff x="0" y="0"/>
            <a:chExt cx="5670715" cy="2961673"/>
          </a:xfrm>
        </p:grpSpPr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30B73AA-010B-4992-3202-974D66B9B512}"/>
                </a:ext>
              </a:extLst>
            </p:cNvPr>
            <p:cNvSpPr/>
            <p:nvPr/>
          </p:nvSpPr>
          <p:spPr>
            <a:xfrm>
              <a:off x="0" y="0"/>
              <a:ext cx="5670677" cy="2961640"/>
            </a:xfrm>
            <a:custGeom>
              <a:avLst/>
              <a:gdLst/>
              <a:ahLst/>
              <a:cxnLst/>
              <a:rect l="l" t="t" r="r" b="b"/>
              <a:pathLst>
                <a:path w="5670677" h="2961640">
                  <a:moveTo>
                    <a:pt x="0" y="2961640"/>
                  </a:moveTo>
                  <a:lnTo>
                    <a:pt x="5670677" y="2961640"/>
                  </a:lnTo>
                  <a:lnTo>
                    <a:pt x="2565273" y="0"/>
                  </a:lnTo>
                  <a:lnTo>
                    <a:pt x="0" y="2446528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4" name="Group 26">
            <a:extLst>
              <a:ext uri="{FF2B5EF4-FFF2-40B4-BE49-F238E27FC236}">
                <a16:creationId xmlns:a16="http://schemas.microsoft.com/office/drawing/2014/main" id="{1C08B391-8719-2B7F-BAD2-E63B7C184023}"/>
              </a:ext>
            </a:extLst>
          </p:cNvPr>
          <p:cNvGrpSpPr/>
          <p:nvPr/>
        </p:nvGrpSpPr>
        <p:grpSpPr>
          <a:xfrm>
            <a:off x="12116916" y="9325651"/>
            <a:ext cx="2241769" cy="1113749"/>
            <a:chOff x="0" y="0"/>
            <a:chExt cx="2989025" cy="1484999"/>
          </a:xfrm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4E6161D1-FBF9-A8B4-265A-C527AF23A3DD}"/>
                </a:ext>
              </a:extLst>
            </p:cNvPr>
            <p:cNvSpPr/>
            <p:nvPr/>
          </p:nvSpPr>
          <p:spPr>
            <a:xfrm>
              <a:off x="0" y="0"/>
              <a:ext cx="2989072" cy="1485011"/>
            </a:xfrm>
            <a:custGeom>
              <a:avLst/>
              <a:gdLst/>
              <a:ahLst/>
              <a:cxnLst/>
              <a:rect l="l" t="t" r="r" b="b"/>
              <a:pathLst>
                <a:path w="2989072" h="1485011">
                  <a:moveTo>
                    <a:pt x="2989072" y="1485011"/>
                  </a:moveTo>
                  <a:lnTo>
                    <a:pt x="1494536" y="0"/>
                  </a:lnTo>
                  <a:lnTo>
                    <a:pt x="0" y="148501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id="{688BD43F-7E45-41C5-585E-C0B2E6214D30}"/>
              </a:ext>
            </a:extLst>
          </p:cNvPr>
          <p:cNvGrpSpPr/>
          <p:nvPr/>
        </p:nvGrpSpPr>
        <p:grpSpPr>
          <a:xfrm>
            <a:off x="11558520" y="9832114"/>
            <a:ext cx="1222354" cy="607286"/>
            <a:chOff x="0" y="0"/>
            <a:chExt cx="1629805" cy="809715"/>
          </a:xfrm>
        </p:grpSpPr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50CB129-0DA9-01B5-B981-5EE6CE53EFF6}"/>
                </a:ext>
              </a:extLst>
            </p:cNvPr>
            <p:cNvSpPr/>
            <p:nvPr/>
          </p:nvSpPr>
          <p:spPr>
            <a:xfrm>
              <a:off x="0" y="0"/>
              <a:ext cx="1629791" cy="809752"/>
            </a:xfrm>
            <a:custGeom>
              <a:avLst/>
              <a:gdLst/>
              <a:ahLst/>
              <a:cxnLst/>
              <a:rect l="l" t="t" r="r" b="b"/>
              <a:pathLst>
                <a:path w="1629791" h="809752">
                  <a:moveTo>
                    <a:pt x="1629791" y="809752"/>
                  </a:moveTo>
                  <a:lnTo>
                    <a:pt x="814959" y="0"/>
                  </a:lnTo>
                  <a:lnTo>
                    <a:pt x="0" y="809752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8" name="Freeform 30">
            <a:extLst>
              <a:ext uri="{FF2B5EF4-FFF2-40B4-BE49-F238E27FC236}">
                <a16:creationId xmlns:a16="http://schemas.microsoft.com/office/drawing/2014/main" id="{7FEE1025-16FC-B718-FD75-7057D38E628B}"/>
              </a:ext>
            </a:extLst>
          </p:cNvPr>
          <p:cNvSpPr/>
          <p:nvPr/>
        </p:nvSpPr>
        <p:spPr>
          <a:xfrm>
            <a:off x="350202" y="4415932"/>
            <a:ext cx="1637045" cy="2206800"/>
          </a:xfrm>
          <a:custGeom>
            <a:avLst/>
            <a:gdLst/>
            <a:ahLst/>
            <a:cxnLst/>
            <a:rect l="l" t="t" r="r" b="b"/>
            <a:pathLst>
              <a:path w="1637045" h="2206800">
                <a:moveTo>
                  <a:pt x="0" y="0"/>
                </a:moveTo>
                <a:lnTo>
                  <a:pt x="1637045" y="0"/>
                </a:lnTo>
                <a:lnTo>
                  <a:pt x="1637045" y="2206801"/>
                </a:lnTo>
                <a:lnTo>
                  <a:pt x="0" y="22068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9" name="AutoShape 31">
            <a:extLst>
              <a:ext uri="{FF2B5EF4-FFF2-40B4-BE49-F238E27FC236}">
                <a16:creationId xmlns:a16="http://schemas.microsoft.com/office/drawing/2014/main" id="{B107FCE7-8DB6-E7F6-9490-880F36F04335}"/>
              </a:ext>
            </a:extLst>
          </p:cNvPr>
          <p:cNvSpPr/>
          <p:nvPr/>
        </p:nvSpPr>
        <p:spPr>
          <a:xfrm flipV="1">
            <a:off x="2020413" y="3787394"/>
            <a:ext cx="637954" cy="172510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40" name="Group 32">
            <a:extLst>
              <a:ext uri="{FF2B5EF4-FFF2-40B4-BE49-F238E27FC236}">
                <a16:creationId xmlns:a16="http://schemas.microsoft.com/office/drawing/2014/main" id="{35554F99-614B-8478-874A-CC515223648E}"/>
              </a:ext>
            </a:extLst>
          </p:cNvPr>
          <p:cNvGrpSpPr/>
          <p:nvPr/>
        </p:nvGrpSpPr>
        <p:grpSpPr>
          <a:xfrm>
            <a:off x="2107893" y="1181100"/>
            <a:ext cx="195014" cy="195014"/>
            <a:chOff x="0" y="0"/>
            <a:chExt cx="812800" cy="812800"/>
          </a:xfrm>
        </p:grpSpPr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58B04289-F7AA-2ACF-BB6A-7C73ED33150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TextBox 34">
              <a:extLst>
                <a:ext uri="{FF2B5EF4-FFF2-40B4-BE49-F238E27FC236}">
                  <a16:creationId xmlns:a16="http://schemas.microsoft.com/office/drawing/2014/main" id="{50D63568-AADF-14FA-4A6F-CF34F9FF68A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" name="Group 35">
            <a:extLst>
              <a:ext uri="{FF2B5EF4-FFF2-40B4-BE49-F238E27FC236}">
                <a16:creationId xmlns:a16="http://schemas.microsoft.com/office/drawing/2014/main" id="{7DBDF71E-D42C-BBB1-96AF-A676D8AEA6EB}"/>
              </a:ext>
            </a:extLst>
          </p:cNvPr>
          <p:cNvGrpSpPr/>
          <p:nvPr/>
        </p:nvGrpSpPr>
        <p:grpSpPr>
          <a:xfrm>
            <a:off x="1889546" y="2990315"/>
            <a:ext cx="1682915" cy="845997"/>
            <a:chOff x="0" y="0"/>
            <a:chExt cx="812800" cy="406400"/>
          </a:xfrm>
        </p:grpSpPr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C5DC78C8-E322-9DA2-43F1-186506B27412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TextBox 37">
              <a:extLst>
                <a:ext uri="{FF2B5EF4-FFF2-40B4-BE49-F238E27FC236}">
                  <a16:creationId xmlns:a16="http://schemas.microsoft.com/office/drawing/2014/main" id="{B6A42CB7-8E11-3967-81A6-3A5E274656B7}"/>
                </a:ext>
              </a:extLst>
            </p:cNvPr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login</a:t>
              </a:r>
            </a:p>
          </p:txBody>
        </p:sp>
      </p:grpSp>
      <p:sp>
        <p:nvSpPr>
          <p:cNvPr id="46" name="AutoShape 38">
            <a:extLst>
              <a:ext uri="{FF2B5EF4-FFF2-40B4-BE49-F238E27FC236}">
                <a16:creationId xmlns:a16="http://schemas.microsoft.com/office/drawing/2014/main" id="{37B75DBF-D9DB-6E49-FDA8-CF28C6132DB4}"/>
              </a:ext>
            </a:extLst>
          </p:cNvPr>
          <p:cNvSpPr/>
          <p:nvPr/>
        </p:nvSpPr>
        <p:spPr>
          <a:xfrm flipV="1">
            <a:off x="1987247" y="2839591"/>
            <a:ext cx="2053190" cy="267974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47" name="Group 39">
            <a:extLst>
              <a:ext uri="{FF2B5EF4-FFF2-40B4-BE49-F238E27FC236}">
                <a16:creationId xmlns:a16="http://schemas.microsoft.com/office/drawing/2014/main" id="{BF60739B-788B-0372-1762-0B1800D49C86}"/>
              </a:ext>
            </a:extLst>
          </p:cNvPr>
          <p:cNvGrpSpPr/>
          <p:nvPr/>
        </p:nvGrpSpPr>
        <p:grpSpPr>
          <a:xfrm>
            <a:off x="3029523" y="1973955"/>
            <a:ext cx="2120767" cy="1060384"/>
            <a:chOff x="0" y="0"/>
            <a:chExt cx="812800" cy="406400"/>
          </a:xfrm>
        </p:grpSpPr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CC56467-CB6F-9455-0266-FC83D0FEF64B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TextBox 41">
              <a:extLst>
                <a:ext uri="{FF2B5EF4-FFF2-40B4-BE49-F238E27FC236}">
                  <a16:creationId xmlns:a16="http://schemas.microsoft.com/office/drawing/2014/main" id="{0868F20B-822C-CE0D-0BAD-D1E7F5FEDB44}"/>
                </a:ext>
              </a:extLst>
            </p:cNvPr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dashbord</a:t>
              </a:r>
            </a:p>
          </p:txBody>
        </p:sp>
      </p:grpSp>
      <p:sp>
        <p:nvSpPr>
          <p:cNvPr id="50" name="AutoShape 42">
            <a:extLst>
              <a:ext uri="{FF2B5EF4-FFF2-40B4-BE49-F238E27FC236}">
                <a16:creationId xmlns:a16="http://schemas.microsoft.com/office/drawing/2014/main" id="{3957F880-1346-4551-DB8B-454E7CEE64F6}"/>
              </a:ext>
            </a:extLst>
          </p:cNvPr>
          <p:cNvSpPr/>
          <p:nvPr/>
        </p:nvSpPr>
        <p:spPr>
          <a:xfrm flipV="1">
            <a:off x="1987247" y="2383156"/>
            <a:ext cx="4223427" cy="313617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51" name="Group 43">
            <a:extLst>
              <a:ext uri="{FF2B5EF4-FFF2-40B4-BE49-F238E27FC236}">
                <a16:creationId xmlns:a16="http://schemas.microsoft.com/office/drawing/2014/main" id="{AC11BBCB-D388-6686-77CC-AAFF50D32335}"/>
              </a:ext>
            </a:extLst>
          </p:cNvPr>
          <p:cNvGrpSpPr/>
          <p:nvPr/>
        </p:nvGrpSpPr>
        <p:grpSpPr>
          <a:xfrm>
            <a:off x="5150290" y="1117245"/>
            <a:ext cx="2120767" cy="1265911"/>
            <a:chOff x="0" y="0"/>
            <a:chExt cx="812800" cy="485170"/>
          </a:xfrm>
        </p:grpSpPr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51F6CAE3-269E-3091-C5ED-A34EC46665FF}"/>
                </a:ext>
              </a:extLst>
            </p:cNvPr>
            <p:cNvSpPr/>
            <p:nvPr/>
          </p:nvSpPr>
          <p:spPr>
            <a:xfrm>
              <a:off x="0" y="0"/>
              <a:ext cx="812800" cy="485170"/>
            </a:xfrm>
            <a:custGeom>
              <a:avLst/>
              <a:gdLst/>
              <a:ahLst/>
              <a:cxnLst/>
              <a:rect l="l" t="t" r="r" b="b"/>
              <a:pathLst>
                <a:path w="812800" h="485170">
                  <a:moveTo>
                    <a:pt x="609600" y="0"/>
                  </a:moveTo>
                  <a:cubicBezTo>
                    <a:pt x="721824" y="0"/>
                    <a:pt x="812800" y="108609"/>
                    <a:pt x="812800" y="242585"/>
                  </a:cubicBezTo>
                  <a:cubicBezTo>
                    <a:pt x="812800" y="376561"/>
                    <a:pt x="721824" y="485170"/>
                    <a:pt x="609600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TextBox 45">
              <a:extLst>
                <a:ext uri="{FF2B5EF4-FFF2-40B4-BE49-F238E27FC236}">
                  <a16:creationId xmlns:a16="http://schemas.microsoft.com/office/drawing/2014/main" id="{47505B5E-4333-8260-C6EF-D7D459EC5E28}"/>
                </a:ext>
              </a:extLst>
            </p:cNvPr>
            <p:cNvSpPr txBox="1"/>
            <p:nvPr/>
          </p:nvSpPr>
          <p:spPr>
            <a:xfrm>
              <a:off x="0" y="-57150"/>
              <a:ext cx="812800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manage profile </a:t>
              </a:r>
            </a:p>
          </p:txBody>
        </p:sp>
      </p:grpSp>
      <p:sp>
        <p:nvSpPr>
          <p:cNvPr id="54" name="AutoShape 46">
            <a:extLst>
              <a:ext uri="{FF2B5EF4-FFF2-40B4-BE49-F238E27FC236}">
                <a16:creationId xmlns:a16="http://schemas.microsoft.com/office/drawing/2014/main" id="{659AAF81-588B-BCAA-2651-BF2B415470C7}"/>
              </a:ext>
            </a:extLst>
          </p:cNvPr>
          <p:cNvSpPr/>
          <p:nvPr/>
        </p:nvSpPr>
        <p:spPr>
          <a:xfrm flipV="1">
            <a:off x="1987247" y="1911563"/>
            <a:ext cx="6502096" cy="360777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55" name="Group 47">
            <a:extLst>
              <a:ext uri="{FF2B5EF4-FFF2-40B4-BE49-F238E27FC236}">
                <a16:creationId xmlns:a16="http://schemas.microsoft.com/office/drawing/2014/main" id="{DF829D02-A211-C490-7B34-A27C59AA2E0F}"/>
              </a:ext>
            </a:extLst>
          </p:cNvPr>
          <p:cNvGrpSpPr/>
          <p:nvPr/>
        </p:nvGrpSpPr>
        <p:grpSpPr>
          <a:xfrm>
            <a:off x="7364497" y="743158"/>
            <a:ext cx="2120767" cy="1265911"/>
            <a:chOff x="0" y="0"/>
            <a:chExt cx="812800" cy="485170"/>
          </a:xfrm>
        </p:grpSpPr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BD103237-4FA8-8DD6-E1A9-FE61144F0A14}"/>
                </a:ext>
              </a:extLst>
            </p:cNvPr>
            <p:cNvSpPr/>
            <p:nvPr/>
          </p:nvSpPr>
          <p:spPr>
            <a:xfrm>
              <a:off x="0" y="0"/>
              <a:ext cx="812800" cy="485170"/>
            </a:xfrm>
            <a:custGeom>
              <a:avLst/>
              <a:gdLst/>
              <a:ahLst/>
              <a:cxnLst/>
              <a:rect l="l" t="t" r="r" b="b"/>
              <a:pathLst>
                <a:path w="812800" h="485170">
                  <a:moveTo>
                    <a:pt x="609600" y="0"/>
                  </a:moveTo>
                  <a:cubicBezTo>
                    <a:pt x="721824" y="0"/>
                    <a:pt x="812800" y="108609"/>
                    <a:pt x="812800" y="242585"/>
                  </a:cubicBezTo>
                  <a:cubicBezTo>
                    <a:pt x="812800" y="376561"/>
                    <a:pt x="721824" y="485170"/>
                    <a:pt x="609600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TextBox 49">
              <a:extLst>
                <a:ext uri="{FF2B5EF4-FFF2-40B4-BE49-F238E27FC236}">
                  <a16:creationId xmlns:a16="http://schemas.microsoft.com/office/drawing/2014/main" id="{039E29C3-1CD9-B1B3-234B-36E11E1D2019}"/>
                </a:ext>
              </a:extLst>
            </p:cNvPr>
            <p:cNvSpPr txBox="1"/>
            <p:nvPr/>
          </p:nvSpPr>
          <p:spPr>
            <a:xfrm>
              <a:off x="0" y="-57150"/>
              <a:ext cx="812800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manage client   </a:t>
              </a:r>
            </a:p>
          </p:txBody>
        </p:sp>
      </p:grpSp>
      <p:sp>
        <p:nvSpPr>
          <p:cNvPr id="58" name="AutoShape 50">
            <a:extLst>
              <a:ext uri="{FF2B5EF4-FFF2-40B4-BE49-F238E27FC236}">
                <a16:creationId xmlns:a16="http://schemas.microsoft.com/office/drawing/2014/main" id="{8329AC74-8B57-D87F-7A63-82CC7BE10502}"/>
              </a:ext>
            </a:extLst>
          </p:cNvPr>
          <p:cNvSpPr/>
          <p:nvPr/>
        </p:nvSpPr>
        <p:spPr>
          <a:xfrm flipV="1">
            <a:off x="1987247" y="2031188"/>
            <a:ext cx="8653651" cy="348814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59" name="Group 51">
            <a:extLst>
              <a:ext uri="{FF2B5EF4-FFF2-40B4-BE49-F238E27FC236}">
                <a16:creationId xmlns:a16="http://schemas.microsoft.com/office/drawing/2014/main" id="{9E2F4ED8-1B37-4805-BC1C-8E4CCDF42BA6}"/>
              </a:ext>
            </a:extLst>
          </p:cNvPr>
          <p:cNvGrpSpPr/>
          <p:nvPr/>
        </p:nvGrpSpPr>
        <p:grpSpPr>
          <a:xfrm>
            <a:off x="9580514" y="203302"/>
            <a:ext cx="2120767" cy="1827886"/>
            <a:chOff x="0" y="0"/>
            <a:chExt cx="812800" cy="700551"/>
          </a:xfrm>
        </p:grpSpPr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414A2C35-0D61-6C44-AAB5-7E79475D1F92}"/>
                </a:ext>
              </a:extLst>
            </p:cNvPr>
            <p:cNvSpPr/>
            <p:nvPr/>
          </p:nvSpPr>
          <p:spPr>
            <a:xfrm>
              <a:off x="0" y="0"/>
              <a:ext cx="812800" cy="700551"/>
            </a:xfrm>
            <a:custGeom>
              <a:avLst/>
              <a:gdLst/>
              <a:ahLst/>
              <a:cxnLst/>
              <a:rect l="l" t="t" r="r" b="b"/>
              <a:pathLst>
                <a:path w="812800" h="700551">
                  <a:moveTo>
                    <a:pt x="609600" y="0"/>
                  </a:moveTo>
                  <a:cubicBezTo>
                    <a:pt x="721824" y="0"/>
                    <a:pt x="812800" y="156824"/>
                    <a:pt x="812800" y="350276"/>
                  </a:cubicBezTo>
                  <a:cubicBezTo>
                    <a:pt x="812800" y="543728"/>
                    <a:pt x="721824" y="700551"/>
                    <a:pt x="609600" y="700551"/>
                  </a:cubicBezTo>
                  <a:lnTo>
                    <a:pt x="203200" y="700551"/>
                  </a:lnTo>
                  <a:cubicBezTo>
                    <a:pt x="90976" y="700551"/>
                    <a:pt x="0" y="543728"/>
                    <a:pt x="0" y="350276"/>
                  </a:cubicBezTo>
                  <a:cubicBezTo>
                    <a:pt x="0" y="15682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TextBox 53">
              <a:extLst>
                <a:ext uri="{FF2B5EF4-FFF2-40B4-BE49-F238E27FC236}">
                  <a16:creationId xmlns:a16="http://schemas.microsoft.com/office/drawing/2014/main" id="{215A98A7-FB51-177E-5B79-867F69F973DB}"/>
                </a:ext>
              </a:extLst>
            </p:cNvPr>
            <p:cNvSpPr txBox="1"/>
            <p:nvPr/>
          </p:nvSpPr>
          <p:spPr>
            <a:xfrm>
              <a:off x="0" y="-57150"/>
              <a:ext cx="812800" cy="757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manage account opening</a:t>
              </a:r>
            </a:p>
          </p:txBody>
        </p:sp>
      </p:grpSp>
      <p:sp>
        <p:nvSpPr>
          <p:cNvPr id="62" name="AutoShape 54">
            <a:extLst>
              <a:ext uri="{FF2B5EF4-FFF2-40B4-BE49-F238E27FC236}">
                <a16:creationId xmlns:a16="http://schemas.microsoft.com/office/drawing/2014/main" id="{56467C49-07CA-1258-5D58-F46A24F77C5A}"/>
              </a:ext>
            </a:extLst>
          </p:cNvPr>
          <p:cNvSpPr/>
          <p:nvPr/>
        </p:nvSpPr>
        <p:spPr>
          <a:xfrm flipV="1">
            <a:off x="1987247" y="1599547"/>
            <a:ext cx="10907768" cy="391978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63" name="Group 55">
            <a:extLst>
              <a:ext uri="{FF2B5EF4-FFF2-40B4-BE49-F238E27FC236}">
                <a16:creationId xmlns:a16="http://schemas.microsoft.com/office/drawing/2014/main" id="{24B49895-AB72-C4C3-1822-45F6162BE88F}"/>
              </a:ext>
            </a:extLst>
          </p:cNvPr>
          <p:cNvGrpSpPr/>
          <p:nvPr/>
        </p:nvGrpSpPr>
        <p:grpSpPr>
          <a:xfrm>
            <a:off x="11834631" y="333635"/>
            <a:ext cx="2120767" cy="1265911"/>
            <a:chOff x="0" y="0"/>
            <a:chExt cx="812800" cy="485170"/>
          </a:xfrm>
        </p:grpSpPr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ADA629A6-C98B-6C0C-6210-C46E297A5253}"/>
                </a:ext>
              </a:extLst>
            </p:cNvPr>
            <p:cNvSpPr/>
            <p:nvPr/>
          </p:nvSpPr>
          <p:spPr>
            <a:xfrm>
              <a:off x="0" y="0"/>
              <a:ext cx="812800" cy="485170"/>
            </a:xfrm>
            <a:custGeom>
              <a:avLst/>
              <a:gdLst/>
              <a:ahLst/>
              <a:cxnLst/>
              <a:rect l="l" t="t" r="r" b="b"/>
              <a:pathLst>
                <a:path w="812800" h="485170">
                  <a:moveTo>
                    <a:pt x="609600" y="0"/>
                  </a:moveTo>
                  <a:cubicBezTo>
                    <a:pt x="721824" y="0"/>
                    <a:pt x="812800" y="108609"/>
                    <a:pt x="812800" y="242585"/>
                  </a:cubicBezTo>
                  <a:cubicBezTo>
                    <a:pt x="812800" y="376561"/>
                    <a:pt x="721824" y="485170"/>
                    <a:pt x="609600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TextBox 57">
              <a:extLst>
                <a:ext uri="{FF2B5EF4-FFF2-40B4-BE49-F238E27FC236}">
                  <a16:creationId xmlns:a16="http://schemas.microsoft.com/office/drawing/2014/main" id="{E80D58C4-40CB-8229-B2C3-27B402B5A567}"/>
                </a:ext>
              </a:extLst>
            </p:cNvPr>
            <p:cNvSpPr txBox="1"/>
            <p:nvPr/>
          </p:nvSpPr>
          <p:spPr>
            <a:xfrm>
              <a:off x="0" y="-57150"/>
              <a:ext cx="812800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deposite money</a:t>
              </a:r>
            </a:p>
          </p:txBody>
        </p:sp>
      </p:grpSp>
      <p:sp>
        <p:nvSpPr>
          <p:cNvPr id="66" name="AutoShape 58">
            <a:extLst>
              <a:ext uri="{FF2B5EF4-FFF2-40B4-BE49-F238E27FC236}">
                <a16:creationId xmlns:a16="http://schemas.microsoft.com/office/drawing/2014/main" id="{8F273E85-2B37-75BC-E360-43986C385433}"/>
              </a:ext>
            </a:extLst>
          </p:cNvPr>
          <p:cNvSpPr/>
          <p:nvPr/>
        </p:nvSpPr>
        <p:spPr>
          <a:xfrm flipV="1">
            <a:off x="1987247" y="1866205"/>
            <a:ext cx="12922146" cy="365312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67" name="Group 59">
            <a:extLst>
              <a:ext uri="{FF2B5EF4-FFF2-40B4-BE49-F238E27FC236}">
                <a16:creationId xmlns:a16="http://schemas.microsoft.com/office/drawing/2014/main" id="{5B09ACE5-4AF8-506E-A0A2-C512D86DD006}"/>
              </a:ext>
            </a:extLst>
          </p:cNvPr>
          <p:cNvGrpSpPr/>
          <p:nvPr/>
        </p:nvGrpSpPr>
        <p:grpSpPr>
          <a:xfrm>
            <a:off x="13955398" y="585129"/>
            <a:ext cx="1907989" cy="1281076"/>
            <a:chOff x="0" y="0"/>
            <a:chExt cx="812800" cy="545736"/>
          </a:xfrm>
        </p:grpSpPr>
        <p:sp>
          <p:nvSpPr>
            <p:cNvPr id="68" name="Freeform 60">
              <a:extLst>
                <a:ext uri="{FF2B5EF4-FFF2-40B4-BE49-F238E27FC236}">
                  <a16:creationId xmlns:a16="http://schemas.microsoft.com/office/drawing/2014/main" id="{BC5883A1-849F-F381-C2A2-F5353C38204A}"/>
                </a:ext>
              </a:extLst>
            </p:cNvPr>
            <p:cNvSpPr/>
            <p:nvPr/>
          </p:nvSpPr>
          <p:spPr>
            <a:xfrm>
              <a:off x="0" y="0"/>
              <a:ext cx="812800" cy="545736"/>
            </a:xfrm>
            <a:custGeom>
              <a:avLst/>
              <a:gdLst/>
              <a:ahLst/>
              <a:cxnLst/>
              <a:rect l="l" t="t" r="r" b="b"/>
              <a:pathLst>
                <a:path w="812800" h="545736">
                  <a:moveTo>
                    <a:pt x="609600" y="0"/>
                  </a:moveTo>
                  <a:cubicBezTo>
                    <a:pt x="721824" y="0"/>
                    <a:pt x="812800" y="122167"/>
                    <a:pt x="812800" y="272868"/>
                  </a:cubicBezTo>
                  <a:cubicBezTo>
                    <a:pt x="812800" y="423569"/>
                    <a:pt x="721824" y="545736"/>
                    <a:pt x="609600" y="545736"/>
                  </a:cubicBezTo>
                  <a:lnTo>
                    <a:pt x="203200" y="545736"/>
                  </a:lnTo>
                  <a:cubicBezTo>
                    <a:pt x="90976" y="545736"/>
                    <a:pt x="0" y="423569"/>
                    <a:pt x="0" y="272868"/>
                  </a:cubicBezTo>
                  <a:cubicBezTo>
                    <a:pt x="0" y="1221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TextBox 61">
              <a:extLst>
                <a:ext uri="{FF2B5EF4-FFF2-40B4-BE49-F238E27FC236}">
                  <a16:creationId xmlns:a16="http://schemas.microsoft.com/office/drawing/2014/main" id="{B0E59050-04E3-7479-C1EB-ABD9EEA69D3A}"/>
                </a:ext>
              </a:extLst>
            </p:cNvPr>
            <p:cNvSpPr txBox="1"/>
            <p:nvPr/>
          </p:nvSpPr>
          <p:spPr>
            <a:xfrm>
              <a:off x="0" y="-57150"/>
              <a:ext cx="812800" cy="602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withdraw money    </a:t>
              </a:r>
            </a:p>
          </p:txBody>
        </p:sp>
      </p:grpSp>
      <p:sp>
        <p:nvSpPr>
          <p:cNvPr id="70" name="AutoShape 62">
            <a:extLst>
              <a:ext uri="{FF2B5EF4-FFF2-40B4-BE49-F238E27FC236}">
                <a16:creationId xmlns:a16="http://schemas.microsoft.com/office/drawing/2014/main" id="{D523B82A-242D-0C90-9702-CDA169525125}"/>
              </a:ext>
            </a:extLst>
          </p:cNvPr>
          <p:cNvSpPr/>
          <p:nvPr/>
        </p:nvSpPr>
        <p:spPr>
          <a:xfrm flipV="1">
            <a:off x="1987247" y="2601924"/>
            <a:ext cx="13254066" cy="291740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1" name="Group 63">
            <a:extLst>
              <a:ext uri="{FF2B5EF4-FFF2-40B4-BE49-F238E27FC236}">
                <a16:creationId xmlns:a16="http://schemas.microsoft.com/office/drawing/2014/main" id="{DFDD7214-FF29-F232-F6C8-71C4435293C6}"/>
              </a:ext>
            </a:extLst>
          </p:cNvPr>
          <p:cNvGrpSpPr/>
          <p:nvPr/>
        </p:nvGrpSpPr>
        <p:grpSpPr>
          <a:xfrm>
            <a:off x="15241313" y="1866205"/>
            <a:ext cx="2730194" cy="1265911"/>
            <a:chOff x="0" y="0"/>
            <a:chExt cx="1046368" cy="485170"/>
          </a:xfrm>
        </p:grpSpPr>
        <p:sp>
          <p:nvSpPr>
            <p:cNvPr id="72" name="Freeform 64">
              <a:extLst>
                <a:ext uri="{FF2B5EF4-FFF2-40B4-BE49-F238E27FC236}">
                  <a16:creationId xmlns:a16="http://schemas.microsoft.com/office/drawing/2014/main" id="{4A22C82C-732D-F688-2619-65FC76C26F17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TextBox 65">
              <a:extLst>
                <a:ext uri="{FF2B5EF4-FFF2-40B4-BE49-F238E27FC236}">
                  <a16:creationId xmlns:a16="http://schemas.microsoft.com/office/drawing/2014/main" id="{F601D2B1-174A-AE22-40D3-349198A9C162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transfer money</a:t>
              </a:r>
            </a:p>
          </p:txBody>
        </p:sp>
      </p:grpSp>
      <p:sp>
        <p:nvSpPr>
          <p:cNvPr id="74" name="AutoShape 66">
            <a:extLst>
              <a:ext uri="{FF2B5EF4-FFF2-40B4-BE49-F238E27FC236}">
                <a16:creationId xmlns:a16="http://schemas.microsoft.com/office/drawing/2014/main" id="{540F3288-4E6E-A493-8E3E-A5D8F5EFC9A4}"/>
              </a:ext>
            </a:extLst>
          </p:cNvPr>
          <p:cNvSpPr/>
          <p:nvPr/>
        </p:nvSpPr>
        <p:spPr>
          <a:xfrm flipV="1">
            <a:off x="1987247" y="3885230"/>
            <a:ext cx="13573222" cy="163410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5" name="Group 67">
            <a:extLst>
              <a:ext uri="{FF2B5EF4-FFF2-40B4-BE49-F238E27FC236}">
                <a16:creationId xmlns:a16="http://schemas.microsoft.com/office/drawing/2014/main" id="{3799D811-718E-D57D-03F3-B390D3AE22A4}"/>
              </a:ext>
            </a:extLst>
          </p:cNvPr>
          <p:cNvGrpSpPr/>
          <p:nvPr/>
        </p:nvGrpSpPr>
        <p:grpSpPr>
          <a:xfrm>
            <a:off x="15560469" y="3252274"/>
            <a:ext cx="2730194" cy="1265911"/>
            <a:chOff x="0" y="0"/>
            <a:chExt cx="1046368" cy="485170"/>
          </a:xfrm>
        </p:grpSpPr>
        <p:sp>
          <p:nvSpPr>
            <p:cNvPr id="76" name="Freeform 68">
              <a:extLst>
                <a:ext uri="{FF2B5EF4-FFF2-40B4-BE49-F238E27FC236}">
                  <a16:creationId xmlns:a16="http://schemas.microsoft.com/office/drawing/2014/main" id="{481908B9-B649-9B38-619E-EE6697EC200A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TextBox 69">
              <a:extLst>
                <a:ext uri="{FF2B5EF4-FFF2-40B4-BE49-F238E27FC236}">
                  <a16:creationId xmlns:a16="http://schemas.microsoft.com/office/drawing/2014/main" id="{81D9F8A0-F45C-EE5E-EFD3-9338505B6FCA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review loan application</a:t>
              </a:r>
            </a:p>
          </p:txBody>
        </p:sp>
      </p:grpSp>
      <p:sp>
        <p:nvSpPr>
          <p:cNvPr id="78" name="AutoShape 70">
            <a:extLst>
              <a:ext uri="{FF2B5EF4-FFF2-40B4-BE49-F238E27FC236}">
                <a16:creationId xmlns:a16="http://schemas.microsoft.com/office/drawing/2014/main" id="{E372F36B-CA44-068F-818C-9895B4FFD50D}"/>
              </a:ext>
            </a:extLst>
          </p:cNvPr>
          <p:cNvSpPr/>
          <p:nvPr/>
        </p:nvSpPr>
        <p:spPr>
          <a:xfrm flipV="1">
            <a:off x="1987247" y="5437531"/>
            <a:ext cx="13570559" cy="8180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9" name="Group 71">
            <a:extLst>
              <a:ext uri="{FF2B5EF4-FFF2-40B4-BE49-F238E27FC236}">
                <a16:creationId xmlns:a16="http://schemas.microsoft.com/office/drawing/2014/main" id="{825587BC-B29D-86AE-F6CD-22AA6198B5DC}"/>
              </a:ext>
            </a:extLst>
          </p:cNvPr>
          <p:cNvGrpSpPr/>
          <p:nvPr/>
        </p:nvGrpSpPr>
        <p:grpSpPr>
          <a:xfrm>
            <a:off x="15557806" y="4804576"/>
            <a:ext cx="2730194" cy="1265911"/>
            <a:chOff x="0" y="0"/>
            <a:chExt cx="1046368" cy="485170"/>
          </a:xfrm>
        </p:grpSpPr>
        <p:sp>
          <p:nvSpPr>
            <p:cNvPr id="80" name="Freeform 72">
              <a:extLst>
                <a:ext uri="{FF2B5EF4-FFF2-40B4-BE49-F238E27FC236}">
                  <a16:creationId xmlns:a16="http://schemas.microsoft.com/office/drawing/2014/main" id="{9AECC110-50AC-EC6B-C32B-5FD7BA83B745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TextBox 73">
              <a:extLst>
                <a:ext uri="{FF2B5EF4-FFF2-40B4-BE49-F238E27FC236}">
                  <a16:creationId xmlns:a16="http://schemas.microsoft.com/office/drawing/2014/main" id="{A7DEAEA8-8F16-642E-0B57-C9F4BC421A04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balance enquiries</a:t>
              </a:r>
            </a:p>
          </p:txBody>
        </p:sp>
      </p:grpSp>
      <p:sp>
        <p:nvSpPr>
          <p:cNvPr id="82" name="AutoShape 74">
            <a:extLst>
              <a:ext uri="{FF2B5EF4-FFF2-40B4-BE49-F238E27FC236}">
                <a16:creationId xmlns:a16="http://schemas.microsoft.com/office/drawing/2014/main" id="{83747B23-F275-721D-1D3C-651638A5C625}"/>
              </a:ext>
            </a:extLst>
          </p:cNvPr>
          <p:cNvSpPr/>
          <p:nvPr/>
        </p:nvSpPr>
        <p:spPr>
          <a:xfrm>
            <a:off x="1987247" y="5519332"/>
            <a:ext cx="11888969" cy="147050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83" name="Group 75">
            <a:extLst>
              <a:ext uri="{FF2B5EF4-FFF2-40B4-BE49-F238E27FC236}">
                <a16:creationId xmlns:a16="http://schemas.microsoft.com/office/drawing/2014/main" id="{9742DB23-9C4E-F803-16DB-CF065189F3B9}"/>
              </a:ext>
            </a:extLst>
          </p:cNvPr>
          <p:cNvGrpSpPr/>
          <p:nvPr/>
        </p:nvGrpSpPr>
        <p:grpSpPr>
          <a:xfrm>
            <a:off x="13876216" y="6356878"/>
            <a:ext cx="2730194" cy="1265911"/>
            <a:chOff x="0" y="0"/>
            <a:chExt cx="1046368" cy="485170"/>
          </a:xfrm>
        </p:grpSpPr>
        <p:sp>
          <p:nvSpPr>
            <p:cNvPr id="84" name="Freeform 76">
              <a:extLst>
                <a:ext uri="{FF2B5EF4-FFF2-40B4-BE49-F238E27FC236}">
                  <a16:creationId xmlns:a16="http://schemas.microsoft.com/office/drawing/2014/main" id="{B54F4498-0B56-0E8B-B196-FD5B80D005F6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TextBox 77">
              <a:extLst>
                <a:ext uri="{FF2B5EF4-FFF2-40B4-BE49-F238E27FC236}">
                  <a16:creationId xmlns:a16="http://schemas.microsoft.com/office/drawing/2014/main" id="{45EF9A16-0596-E00D-7AF9-6484CACE2F8A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roll back transations </a:t>
              </a:r>
            </a:p>
          </p:txBody>
        </p:sp>
      </p:grpSp>
      <p:sp>
        <p:nvSpPr>
          <p:cNvPr id="86" name="AutoShape 78">
            <a:extLst>
              <a:ext uri="{FF2B5EF4-FFF2-40B4-BE49-F238E27FC236}">
                <a16:creationId xmlns:a16="http://schemas.microsoft.com/office/drawing/2014/main" id="{09DCDBBF-17DF-E7E8-6660-D0003A614810}"/>
              </a:ext>
            </a:extLst>
          </p:cNvPr>
          <p:cNvSpPr/>
          <p:nvPr/>
        </p:nvSpPr>
        <p:spPr>
          <a:xfrm>
            <a:off x="1987247" y="5519332"/>
            <a:ext cx="10629560" cy="210345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87" name="Group 79">
            <a:extLst>
              <a:ext uri="{FF2B5EF4-FFF2-40B4-BE49-F238E27FC236}">
                <a16:creationId xmlns:a16="http://schemas.microsoft.com/office/drawing/2014/main" id="{2D9D755B-71E3-1691-331F-45B2288CDEFD}"/>
              </a:ext>
            </a:extLst>
          </p:cNvPr>
          <p:cNvGrpSpPr/>
          <p:nvPr/>
        </p:nvGrpSpPr>
        <p:grpSpPr>
          <a:xfrm>
            <a:off x="11278215" y="7622789"/>
            <a:ext cx="2677183" cy="1265911"/>
            <a:chOff x="0" y="0"/>
            <a:chExt cx="992163" cy="469146"/>
          </a:xfrm>
        </p:grpSpPr>
        <p:sp>
          <p:nvSpPr>
            <p:cNvPr id="88" name="Freeform 80">
              <a:extLst>
                <a:ext uri="{FF2B5EF4-FFF2-40B4-BE49-F238E27FC236}">
                  <a16:creationId xmlns:a16="http://schemas.microsoft.com/office/drawing/2014/main" id="{105FB319-0B51-CB53-40B4-4A6A2084184F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TextBox 81">
              <a:extLst>
                <a:ext uri="{FF2B5EF4-FFF2-40B4-BE49-F238E27FC236}">
                  <a16:creationId xmlns:a16="http://schemas.microsoft.com/office/drawing/2014/main" id="{09DBCEC8-D116-70EE-B971-3A6AD546CB3B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view finacial </a:t>
              </a:r>
            </a:p>
          </p:txBody>
        </p:sp>
      </p:grpSp>
      <p:sp>
        <p:nvSpPr>
          <p:cNvPr id="90" name="AutoShape 82">
            <a:extLst>
              <a:ext uri="{FF2B5EF4-FFF2-40B4-BE49-F238E27FC236}">
                <a16:creationId xmlns:a16="http://schemas.microsoft.com/office/drawing/2014/main" id="{CAD80D23-C5A7-8E48-B7F0-987634BF84CE}"/>
              </a:ext>
            </a:extLst>
          </p:cNvPr>
          <p:cNvSpPr/>
          <p:nvPr/>
        </p:nvSpPr>
        <p:spPr>
          <a:xfrm>
            <a:off x="1987247" y="5519332"/>
            <a:ext cx="8004825" cy="294488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91" name="Group 83">
            <a:extLst>
              <a:ext uri="{FF2B5EF4-FFF2-40B4-BE49-F238E27FC236}">
                <a16:creationId xmlns:a16="http://schemas.microsoft.com/office/drawing/2014/main" id="{C512B692-1136-1A80-3C7C-9D4559B96A2F}"/>
              </a:ext>
            </a:extLst>
          </p:cNvPr>
          <p:cNvGrpSpPr/>
          <p:nvPr/>
        </p:nvGrpSpPr>
        <p:grpSpPr>
          <a:xfrm>
            <a:off x="8653480" y="8464214"/>
            <a:ext cx="2677183" cy="1265911"/>
            <a:chOff x="0" y="0"/>
            <a:chExt cx="992163" cy="469146"/>
          </a:xfrm>
        </p:grpSpPr>
        <p:sp>
          <p:nvSpPr>
            <p:cNvPr id="92" name="Freeform 84">
              <a:extLst>
                <a:ext uri="{FF2B5EF4-FFF2-40B4-BE49-F238E27FC236}">
                  <a16:creationId xmlns:a16="http://schemas.microsoft.com/office/drawing/2014/main" id="{058EEC8B-3F13-C8E3-4316-23C4032B0098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TextBox 85">
              <a:extLst>
                <a:ext uri="{FF2B5EF4-FFF2-40B4-BE49-F238E27FC236}">
                  <a16:creationId xmlns:a16="http://schemas.microsoft.com/office/drawing/2014/main" id="{AF216424-DA54-C490-E9BB-37CF8EFFAFFD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print finacial report</a:t>
              </a:r>
            </a:p>
          </p:txBody>
        </p:sp>
      </p:grpSp>
      <p:sp>
        <p:nvSpPr>
          <p:cNvPr id="94" name="AutoShape 86">
            <a:extLst>
              <a:ext uri="{FF2B5EF4-FFF2-40B4-BE49-F238E27FC236}">
                <a16:creationId xmlns:a16="http://schemas.microsoft.com/office/drawing/2014/main" id="{3CC8F323-F044-855E-2C40-8F9E2C5F953F}"/>
              </a:ext>
            </a:extLst>
          </p:cNvPr>
          <p:cNvSpPr/>
          <p:nvPr/>
        </p:nvSpPr>
        <p:spPr>
          <a:xfrm>
            <a:off x="1987247" y="5519332"/>
            <a:ext cx="4872753" cy="302096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95" name="Group 87">
            <a:extLst>
              <a:ext uri="{FF2B5EF4-FFF2-40B4-BE49-F238E27FC236}">
                <a16:creationId xmlns:a16="http://schemas.microsoft.com/office/drawing/2014/main" id="{4C5550C2-B1D2-30E2-88DC-C80A56E2FC0C}"/>
              </a:ext>
            </a:extLst>
          </p:cNvPr>
          <p:cNvGrpSpPr/>
          <p:nvPr/>
        </p:nvGrpSpPr>
        <p:grpSpPr>
          <a:xfrm>
            <a:off x="5521408" y="8540295"/>
            <a:ext cx="2677183" cy="1265911"/>
            <a:chOff x="0" y="0"/>
            <a:chExt cx="992163" cy="469146"/>
          </a:xfrm>
        </p:grpSpPr>
        <p:sp>
          <p:nvSpPr>
            <p:cNvPr id="96" name="Freeform 88">
              <a:extLst>
                <a:ext uri="{FF2B5EF4-FFF2-40B4-BE49-F238E27FC236}">
                  <a16:creationId xmlns:a16="http://schemas.microsoft.com/office/drawing/2014/main" id="{74172FAC-C006-A29F-4DDC-939389730422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TextBox 89">
              <a:extLst>
                <a:ext uri="{FF2B5EF4-FFF2-40B4-BE49-F238E27FC236}">
                  <a16:creationId xmlns:a16="http://schemas.microsoft.com/office/drawing/2014/main" id="{BE31DC39-3EFA-74B2-EA00-E11129918419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view complians </a:t>
              </a:r>
            </a:p>
          </p:txBody>
        </p:sp>
      </p:grpSp>
      <p:sp>
        <p:nvSpPr>
          <p:cNvPr id="98" name="AutoShape 90">
            <a:extLst>
              <a:ext uri="{FF2B5EF4-FFF2-40B4-BE49-F238E27FC236}">
                <a16:creationId xmlns:a16="http://schemas.microsoft.com/office/drawing/2014/main" id="{AAB4D3C6-4B43-BBEA-94DF-4DD53F186826}"/>
              </a:ext>
            </a:extLst>
          </p:cNvPr>
          <p:cNvSpPr/>
          <p:nvPr/>
        </p:nvSpPr>
        <p:spPr>
          <a:xfrm>
            <a:off x="1987247" y="5519332"/>
            <a:ext cx="1319538" cy="351036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99" name="Group 91">
            <a:extLst>
              <a:ext uri="{FF2B5EF4-FFF2-40B4-BE49-F238E27FC236}">
                <a16:creationId xmlns:a16="http://schemas.microsoft.com/office/drawing/2014/main" id="{24C8D1A5-65F1-0E23-254E-723C921B27EE}"/>
              </a:ext>
            </a:extLst>
          </p:cNvPr>
          <p:cNvGrpSpPr/>
          <p:nvPr/>
        </p:nvGrpSpPr>
        <p:grpSpPr>
          <a:xfrm>
            <a:off x="2658404" y="8758386"/>
            <a:ext cx="2491886" cy="1134148"/>
            <a:chOff x="0" y="0"/>
            <a:chExt cx="992163" cy="494171"/>
          </a:xfrm>
        </p:grpSpPr>
        <p:sp>
          <p:nvSpPr>
            <p:cNvPr id="100" name="Freeform 92">
              <a:extLst>
                <a:ext uri="{FF2B5EF4-FFF2-40B4-BE49-F238E27FC236}">
                  <a16:creationId xmlns:a16="http://schemas.microsoft.com/office/drawing/2014/main" id="{3BF94551-420F-ADBC-983E-011589B4D5E7}"/>
                </a:ext>
              </a:extLst>
            </p:cNvPr>
            <p:cNvSpPr/>
            <p:nvPr/>
          </p:nvSpPr>
          <p:spPr>
            <a:xfrm>
              <a:off x="0" y="0"/>
              <a:ext cx="992163" cy="494171"/>
            </a:xfrm>
            <a:custGeom>
              <a:avLst/>
              <a:gdLst/>
              <a:ahLst/>
              <a:cxnLst/>
              <a:rect l="l" t="t" r="r" b="b"/>
              <a:pathLst>
                <a:path w="992163" h="494171">
                  <a:moveTo>
                    <a:pt x="788963" y="0"/>
                  </a:moveTo>
                  <a:cubicBezTo>
                    <a:pt x="901187" y="0"/>
                    <a:pt x="992163" y="110624"/>
                    <a:pt x="992163" y="247086"/>
                  </a:cubicBezTo>
                  <a:cubicBezTo>
                    <a:pt x="992163" y="383547"/>
                    <a:pt x="901187" y="494171"/>
                    <a:pt x="788963" y="494171"/>
                  </a:cubicBezTo>
                  <a:lnTo>
                    <a:pt x="203200" y="494171"/>
                  </a:lnTo>
                  <a:cubicBezTo>
                    <a:pt x="90976" y="494171"/>
                    <a:pt x="0" y="383547"/>
                    <a:pt x="0" y="247086"/>
                  </a:cubicBezTo>
                  <a:cubicBezTo>
                    <a:pt x="0" y="11062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TextBox 93">
              <a:extLst>
                <a:ext uri="{FF2B5EF4-FFF2-40B4-BE49-F238E27FC236}">
                  <a16:creationId xmlns:a16="http://schemas.microsoft.com/office/drawing/2014/main" id="{355FB46A-6C87-4804-44E6-5BFFB6FB10E8}"/>
                </a:ext>
              </a:extLst>
            </p:cNvPr>
            <p:cNvSpPr txBox="1"/>
            <p:nvPr/>
          </p:nvSpPr>
          <p:spPr>
            <a:xfrm>
              <a:off x="0" y="-57150"/>
              <a:ext cx="992163" cy="551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6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log </a:t>
              </a:r>
              <a:r>
                <a:rPr lang="en-US" sz="40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out</a:t>
              </a:r>
              <a:r>
                <a:rPr lang="en-US" sz="36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</a:p>
          </p:txBody>
        </p:sp>
      </p:grpSp>
      <p:sp>
        <p:nvSpPr>
          <p:cNvPr id="102" name="TextBox 94">
            <a:extLst>
              <a:ext uri="{FF2B5EF4-FFF2-40B4-BE49-F238E27FC236}">
                <a16:creationId xmlns:a16="http://schemas.microsoft.com/office/drawing/2014/main" id="{0121A4B7-5639-F449-E917-0599E79F8647}"/>
              </a:ext>
            </a:extLst>
          </p:cNvPr>
          <p:cNvSpPr txBox="1"/>
          <p:nvPr/>
        </p:nvSpPr>
        <p:spPr>
          <a:xfrm>
            <a:off x="526121" y="6537008"/>
            <a:ext cx="1581772" cy="671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1"/>
              </a:lnSpc>
            </a:pPr>
            <a:r>
              <a:rPr lang="en-US" sz="4008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Staff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1984584" y="54186"/>
            <a:ext cx="16303416" cy="100815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88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3C7DDB14-6079-4D65-8086-1F8B48A73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393" y="965200"/>
            <a:ext cx="14533213" cy="835659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A07EC02D-B46C-B18B-5E97-B7EFD00A8B3F}"/>
              </a:ext>
            </a:extLst>
          </p:cNvPr>
          <p:cNvGrpSpPr/>
          <p:nvPr/>
        </p:nvGrpSpPr>
        <p:grpSpPr>
          <a:xfrm>
            <a:off x="15427" y="-968391"/>
            <a:ext cx="18288000" cy="10287000"/>
            <a:chOff x="0" y="0"/>
            <a:chExt cx="24384000" cy="13716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45C5C297-5F89-07E8-1DC9-EA467D9018E8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B9CFB63-7065-6C1F-1519-87864DE2C7A2}"/>
              </a:ext>
            </a:extLst>
          </p:cNvPr>
          <p:cNvGrpSpPr/>
          <p:nvPr/>
        </p:nvGrpSpPr>
        <p:grpSpPr>
          <a:xfrm rot="-2700000">
            <a:off x="-564234" y="-380505"/>
            <a:ext cx="2741457" cy="2065483"/>
            <a:chOff x="0" y="0"/>
            <a:chExt cx="3655276" cy="2753977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3B59505E-7AF3-A03E-803F-966EC59E8E64}"/>
                </a:ext>
              </a:extLst>
            </p:cNvPr>
            <p:cNvSpPr/>
            <p:nvPr/>
          </p:nvSpPr>
          <p:spPr>
            <a:xfrm>
              <a:off x="0" y="0"/>
              <a:ext cx="3655314" cy="2753868"/>
            </a:xfrm>
            <a:custGeom>
              <a:avLst/>
              <a:gdLst/>
              <a:ahLst/>
              <a:cxnLst/>
              <a:rect l="l" t="t" r="r" b="b"/>
              <a:pathLst>
                <a:path w="3655314" h="2753868">
                  <a:moveTo>
                    <a:pt x="3655314" y="1974723"/>
                  </a:moveTo>
                  <a:lnTo>
                    <a:pt x="1680464" y="0"/>
                  </a:lnTo>
                  <a:lnTo>
                    <a:pt x="0" y="1680464"/>
                  </a:lnTo>
                  <a:lnTo>
                    <a:pt x="0" y="2753868"/>
                  </a:lnTo>
                  <a:lnTo>
                    <a:pt x="3655314" y="2753868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E133ED8-5236-6CCB-11D1-AC12E2BDB230}"/>
              </a:ext>
            </a:extLst>
          </p:cNvPr>
          <p:cNvGrpSpPr/>
          <p:nvPr/>
        </p:nvGrpSpPr>
        <p:grpSpPr>
          <a:xfrm rot="-2700000">
            <a:off x="1337461" y="633219"/>
            <a:ext cx="968052" cy="968052"/>
            <a:chOff x="0" y="0"/>
            <a:chExt cx="1290736" cy="1290736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E7FB5F98-256C-E164-9478-B80ACFCDE841}"/>
                </a:ext>
              </a:extLst>
            </p:cNvPr>
            <p:cNvSpPr/>
            <p:nvPr/>
          </p:nvSpPr>
          <p:spPr>
            <a:xfrm>
              <a:off x="0" y="0"/>
              <a:ext cx="1290701" cy="1290701"/>
            </a:xfrm>
            <a:custGeom>
              <a:avLst/>
              <a:gdLst/>
              <a:ahLst/>
              <a:cxnLst/>
              <a:rect l="l" t="t" r="r" b="b"/>
              <a:pathLst>
                <a:path w="1290701" h="1290701">
                  <a:moveTo>
                    <a:pt x="1290701" y="0"/>
                  </a:moveTo>
                  <a:lnTo>
                    <a:pt x="0" y="0"/>
                  </a:lnTo>
                  <a:lnTo>
                    <a:pt x="0" y="1290701"/>
                  </a:lnTo>
                  <a:lnTo>
                    <a:pt x="1290701" y="129070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id="{B386EF47-60A3-8648-D63C-A480D0D67BB8}"/>
              </a:ext>
            </a:extLst>
          </p:cNvPr>
          <p:cNvGrpSpPr/>
          <p:nvPr/>
        </p:nvGrpSpPr>
        <p:grpSpPr>
          <a:xfrm rot="-2700000">
            <a:off x="15065223" y="982710"/>
            <a:ext cx="1031208" cy="1031208"/>
            <a:chOff x="0" y="0"/>
            <a:chExt cx="1374944" cy="1374944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FBF52947-E3B0-5394-94C4-F891D06D38BB}"/>
                </a:ext>
              </a:extLst>
            </p:cNvPr>
            <p:cNvSpPr/>
            <p:nvPr/>
          </p:nvSpPr>
          <p:spPr>
            <a:xfrm>
              <a:off x="0" y="0"/>
              <a:ext cx="1374902" cy="1374902"/>
            </a:xfrm>
            <a:custGeom>
              <a:avLst/>
              <a:gdLst/>
              <a:ahLst/>
              <a:cxnLst/>
              <a:rect l="l" t="t" r="r" b="b"/>
              <a:pathLst>
                <a:path w="1374902" h="1374902">
                  <a:moveTo>
                    <a:pt x="1374902" y="0"/>
                  </a:moveTo>
                  <a:lnTo>
                    <a:pt x="0" y="0"/>
                  </a:lnTo>
                  <a:lnTo>
                    <a:pt x="0" y="1374902"/>
                  </a:lnTo>
                  <a:lnTo>
                    <a:pt x="1374902" y="1374902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" name="Group 10">
            <a:extLst>
              <a:ext uri="{FF2B5EF4-FFF2-40B4-BE49-F238E27FC236}">
                <a16:creationId xmlns:a16="http://schemas.microsoft.com/office/drawing/2014/main" id="{49D454DE-1600-8B20-C013-10AD4F7A8CD4}"/>
              </a:ext>
            </a:extLst>
          </p:cNvPr>
          <p:cNvGrpSpPr/>
          <p:nvPr/>
        </p:nvGrpSpPr>
        <p:grpSpPr>
          <a:xfrm rot="-10800000">
            <a:off x="14034964" y="0"/>
            <a:ext cx="4253036" cy="2221255"/>
            <a:chOff x="0" y="0"/>
            <a:chExt cx="5670715" cy="2961673"/>
          </a:xfrm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8F348D64-9BFE-DADD-5118-2B1A2B77DD3C}"/>
                </a:ext>
              </a:extLst>
            </p:cNvPr>
            <p:cNvSpPr/>
            <p:nvPr/>
          </p:nvSpPr>
          <p:spPr>
            <a:xfrm>
              <a:off x="0" y="0"/>
              <a:ext cx="5670677" cy="2961640"/>
            </a:xfrm>
            <a:custGeom>
              <a:avLst/>
              <a:gdLst/>
              <a:ahLst/>
              <a:cxnLst/>
              <a:rect l="l" t="t" r="r" b="b"/>
              <a:pathLst>
                <a:path w="5670677" h="2961640">
                  <a:moveTo>
                    <a:pt x="0" y="2961640"/>
                  </a:moveTo>
                  <a:lnTo>
                    <a:pt x="5670677" y="2961640"/>
                  </a:lnTo>
                  <a:lnTo>
                    <a:pt x="2565273" y="0"/>
                  </a:lnTo>
                  <a:lnTo>
                    <a:pt x="0" y="2446528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9" name="Group 12">
            <a:extLst>
              <a:ext uri="{FF2B5EF4-FFF2-40B4-BE49-F238E27FC236}">
                <a16:creationId xmlns:a16="http://schemas.microsoft.com/office/drawing/2014/main" id="{116DF9A3-6871-8EAF-12BA-B9D0C336273D}"/>
              </a:ext>
            </a:extLst>
          </p:cNvPr>
          <p:cNvGrpSpPr/>
          <p:nvPr/>
        </p:nvGrpSpPr>
        <p:grpSpPr>
          <a:xfrm>
            <a:off x="11964516" y="9173251"/>
            <a:ext cx="2241769" cy="1113749"/>
            <a:chOff x="0" y="0"/>
            <a:chExt cx="2989025" cy="1484999"/>
          </a:xfrm>
        </p:grpSpPr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28647568-D29B-0604-0630-4D5825AF15A5}"/>
                </a:ext>
              </a:extLst>
            </p:cNvPr>
            <p:cNvSpPr/>
            <p:nvPr/>
          </p:nvSpPr>
          <p:spPr>
            <a:xfrm>
              <a:off x="0" y="0"/>
              <a:ext cx="2989072" cy="1485011"/>
            </a:xfrm>
            <a:custGeom>
              <a:avLst/>
              <a:gdLst/>
              <a:ahLst/>
              <a:cxnLst/>
              <a:rect l="l" t="t" r="r" b="b"/>
              <a:pathLst>
                <a:path w="2989072" h="1485011">
                  <a:moveTo>
                    <a:pt x="2989072" y="1485011"/>
                  </a:moveTo>
                  <a:lnTo>
                    <a:pt x="1494536" y="0"/>
                  </a:lnTo>
                  <a:lnTo>
                    <a:pt x="0" y="148501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2" name="Group 14">
            <a:extLst>
              <a:ext uri="{FF2B5EF4-FFF2-40B4-BE49-F238E27FC236}">
                <a16:creationId xmlns:a16="http://schemas.microsoft.com/office/drawing/2014/main" id="{A3E0ED18-9DA4-4F41-BD8E-97CDB14EFF52}"/>
              </a:ext>
            </a:extLst>
          </p:cNvPr>
          <p:cNvGrpSpPr/>
          <p:nvPr/>
        </p:nvGrpSpPr>
        <p:grpSpPr>
          <a:xfrm>
            <a:off x="11406120" y="9679714"/>
            <a:ext cx="1222354" cy="607286"/>
            <a:chOff x="0" y="0"/>
            <a:chExt cx="1629805" cy="809715"/>
          </a:xfrm>
        </p:grpSpPr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AEE23C86-6311-E268-5D44-F69D6C5A9C68}"/>
                </a:ext>
              </a:extLst>
            </p:cNvPr>
            <p:cNvSpPr/>
            <p:nvPr/>
          </p:nvSpPr>
          <p:spPr>
            <a:xfrm>
              <a:off x="0" y="0"/>
              <a:ext cx="1629791" cy="809752"/>
            </a:xfrm>
            <a:custGeom>
              <a:avLst/>
              <a:gdLst/>
              <a:ahLst/>
              <a:cxnLst/>
              <a:rect l="l" t="t" r="r" b="b"/>
              <a:pathLst>
                <a:path w="1629791" h="809752">
                  <a:moveTo>
                    <a:pt x="1629791" y="809752"/>
                  </a:moveTo>
                  <a:lnTo>
                    <a:pt x="814959" y="0"/>
                  </a:lnTo>
                  <a:lnTo>
                    <a:pt x="0" y="809752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4" name="Group 16">
            <a:extLst>
              <a:ext uri="{FF2B5EF4-FFF2-40B4-BE49-F238E27FC236}">
                <a16:creationId xmlns:a16="http://schemas.microsoft.com/office/drawing/2014/main" id="{0D3D4E92-88BB-887F-C795-6D059F117122}"/>
              </a:ext>
            </a:extLst>
          </p:cNvPr>
          <p:cNvGrpSpPr/>
          <p:nvPr/>
        </p:nvGrpSpPr>
        <p:grpSpPr>
          <a:xfrm>
            <a:off x="2135353" y="190334"/>
            <a:ext cx="16453153" cy="10287000"/>
            <a:chOff x="0" y="0"/>
            <a:chExt cx="24384000" cy="13716000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64D0F89-52BA-BF23-FBEF-D0ED55827038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6" name="Group 18">
            <a:extLst>
              <a:ext uri="{FF2B5EF4-FFF2-40B4-BE49-F238E27FC236}">
                <a16:creationId xmlns:a16="http://schemas.microsoft.com/office/drawing/2014/main" id="{86654496-BC00-C4DC-2140-9B9286C21057}"/>
              </a:ext>
            </a:extLst>
          </p:cNvPr>
          <p:cNvGrpSpPr/>
          <p:nvPr/>
        </p:nvGrpSpPr>
        <p:grpSpPr>
          <a:xfrm rot="-2700000">
            <a:off x="-411834" y="-228105"/>
            <a:ext cx="2741457" cy="2065483"/>
            <a:chOff x="0" y="0"/>
            <a:chExt cx="3655276" cy="2753977"/>
          </a:xfrm>
        </p:grpSpPr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9CCB0097-BCD2-8162-BFE6-3FD70214371C}"/>
                </a:ext>
              </a:extLst>
            </p:cNvPr>
            <p:cNvSpPr/>
            <p:nvPr/>
          </p:nvSpPr>
          <p:spPr>
            <a:xfrm>
              <a:off x="0" y="0"/>
              <a:ext cx="3655314" cy="2753868"/>
            </a:xfrm>
            <a:custGeom>
              <a:avLst/>
              <a:gdLst/>
              <a:ahLst/>
              <a:cxnLst/>
              <a:rect l="l" t="t" r="r" b="b"/>
              <a:pathLst>
                <a:path w="3655314" h="2753868">
                  <a:moveTo>
                    <a:pt x="3655314" y="1974723"/>
                  </a:moveTo>
                  <a:lnTo>
                    <a:pt x="1680464" y="0"/>
                  </a:lnTo>
                  <a:lnTo>
                    <a:pt x="0" y="1680464"/>
                  </a:lnTo>
                  <a:lnTo>
                    <a:pt x="0" y="2753868"/>
                  </a:lnTo>
                  <a:lnTo>
                    <a:pt x="3655314" y="2753868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8" name="Group 20">
            <a:extLst>
              <a:ext uri="{FF2B5EF4-FFF2-40B4-BE49-F238E27FC236}">
                <a16:creationId xmlns:a16="http://schemas.microsoft.com/office/drawing/2014/main" id="{66652FF3-782C-B6C9-CC79-2E883537BA12}"/>
              </a:ext>
            </a:extLst>
          </p:cNvPr>
          <p:cNvGrpSpPr/>
          <p:nvPr/>
        </p:nvGrpSpPr>
        <p:grpSpPr>
          <a:xfrm rot="-2700000">
            <a:off x="1489861" y="785619"/>
            <a:ext cx="968052" cy="968052"/>
            <a:chOff x="0" y="0"/>
            <a:chExt cx="1290736" cy="1290736"/>
          </a:xfrm>
        </p:grpSpPr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48A1B4D9-1FF8-74A8-0223-96FF459C1216}"/>
                </a:ext>
              </a:extLst>
            </p:cNvPr>
            <p:cNvSpPr/>
            <p:nvPr/>
          </p:nvSpPr>
          <p:spPr>
            <a:xfrm>
              <a:off x="0" y="0"/>
              <a:ext cx="1290701" cy="1290701"/>
            </a:xfrm>
            <a:custGeom>
              <a:avLst/>
              <a:gdLst/>
              <a:ahLst/>
              <a:cxnLst/>
              <a:rect l="l" t="t" r="r" b="b"/>
              <a:pathLst>
                <a:path w="1290701" h="1290701">
                  <a:moveTo>
                    <a:pt x="1290701" y="0"/>
                  </a:moveTo>
                  <a:lnTo>
                    <a:pt x="0" y="0"/>
                  </a:lnTo>
                  <a:lnTo>
                    <a:pt x="0" y="1290701"/>
                  </a:lnTo>
                  <a:lnTo>
                    <a:pt x="1290701" y="129070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0" name="Group 22">
            <a:extLst>
              <a:ext uri="{FF2B5EF4-FFF2-40B4-BE49-F238E27FC236}">
                <a16:creationId xmlns:a16="http://schemas.microsoft.com/office/drawing/2014/main" id="{BF76CF8B-75C8-67E8-C0E8-FB10FE5E8E00}"/>
              </a:ext>
            </a:extLst>
          </p:cNvPr>
          <p:cNvGrpSpPr/>
          <p:nvPr/>
        </p:nvGrpSpPr>
        <p:grpSpPr>
          <a:xfrm rot="-2700000">
            <a:off x="15217623" y="1135110"/>
            <a:ext cx="1031208" cy="1031208"/>
            <a:chOff x="0" y="0"/>
            <a:chExt cx="1374944" cy="1374944"/>
          </a:xfrm>
        </p:grpSpPr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189C587-CC80-CF5E-BA20-8C5AD66C81E5}"/>
                </a:ext>
              </a:extLst>
            </p:cNvPr>
            <p:cNvSpPr/>
            <p:nvPr/>
          </p:nvSpPr>
          <p:spPr>
            <a:xfrm>
              <a:off x="0" y="0"/>
              <a:ext cx="1374902" cy="1374902"/>
            </a:xfrm>
            <a:custGeom>
              <a:avLst/>
              <a:gdLst/>
              <a:ahLst/>
              <a:cxnLst/>
              <a:rect l="l" t="t" r="r" b="b"/>
              <a:pathLst>
                <a:path w="1374902" h="1374902">
                  <a:moveTo>
                    <a:pt x="1374902" y="0"/>
                  </a:moveTo>
                  <a:lnTo>
                    <a:pt x="0" y="0"/>
                  </a:lnTo>
                  <a:lnTo>
                    <a:pt x="0" y="1374902"/>
                  </a:lnTo>
                  <a:lnTo>
                    <a:pt x="1374902" y="1374902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2" name="Group 24">
            <a:extLst>
              <a:ext uri="{FF2B5EF4-FFF2-40B4-BE49-F238E27FC236}">
                <a16:creationId xmlns:a16="http://schemas.microsoft.com/office/drawing/2014/main" id="{FFF0550E-5365-6A3B-DD41-B5BBD403FC2B}"/>
              </a:ext>
            </a:extLst>
          </p:cNvPr>
          <p:cNvGrpSpPr/>
          <p:nvPr/>
        </p:nvGrpSpPr>
        <p:grpSpPr>
          <a:xfrm rot="-10800000">
            <a:off x="14187364" y="152400"/>
            <a:ext cx="4253036" cy="2221255"/>
            <a:chOff x="0" y="0"/>
            <a:chExt cx="5670715" cy="2961673"/>
          </a:xfrm>
        </p:grpSpPr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2B762CC-83E9-3D64-E4A9-663E6CC35871}"/>
                </a:ext>
              </a:extLst>
            </p:cNvPr>
            <p:cNvSpPr/>
            <p:nvPr/>
          </p:nvSpPr>
          <p:spPr>
            <a:xfrm>
              <a:off x="0" y="0"/>
              <a:ext cx="5670677" cy="2961640"/>
            </a:xfrm>
            <a:custGeom>
              <a:avLst/>
              <a:gdLst/>
              <a:ahLst/>
              <a:cxnLst/>
              <a:rect l="l" t="t" r="r" b="b"/>
              <a:pathLst>
                <a:path w="5670677" h="2961640">
                  <a:moveTo>
                    <a:pt x="0" y="2961640"/>
                  </a:moveTo>
                  <a:lnTo>
                    <a:pt x="5670677" y="2961640"/>
                  </a:lnTo>
                  <a:lnTo>
                    <a:pt x="2565273" y="0"/>
                  </a:lnTo>
                  <a:lnTo>
                    <a:pt x="0" y="2446528"/>
                  </a:lnTo>
                  <a:close/>
                </a:path>
              </a:pathLst>
            </a:custGeom>
            <a:solidFill>
              <a:srgbClr val="8064A2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4" name="Group 26">
            <a:extLst>
              <a:ext uri="{FF2B5EF4-FFF2-40B4-BE49-F238E27FC236}">
                <a16:creationId xmlns:a16="http://schemas.microsoft.com/office/drawing/2014/main" id="{03C6EA4D-5D11-B37D-ABE1-3E4DA00C0057}"/>
              </a:ext>
            </a:extLst>
          </p:cNvPr>
          <p:cNvGrpSpPr/>
          <p:nvPr/>
        </p:nvGrpSpPr>
        <p:grpSpPr>
          <a:xfrm>
            <a:off x="12116916" y="9325651"/>
            <a:ext cx="2241769" cy="1113749"/>
            <a:chOff x="0" y="0"/>
            <a:chExt cx="2989025" cy="1484999"/>
          </a:xfrm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1B0CB505-C7E0-80DC-3CBB-C197E6BB1584}"/>
                </a:ext>
              </a:extLst>
            </p:cNvPr>
            <p:cNvSpPr/>
            <p:nvPr/>
          </p:nvSpPr>
          <p:spPr>
            <a:xfrm>
              <a:off x="0" y="0"/>
              <a:ext cx="2989072" cy="1485011"/>
            </a:xfrm>
            <a:custGeom>
              <a:avLst/>
              <a:gdLst/>
              <a:ahLst/>
              <a:cxnLst/>
              <a:rect l="l" t="t" r="r" b="b"/>
              <a:pathLst>
                <a:path w="2989072" h="1485011">
                  <a:moveTo>
                    <a:pt x="2989072" y="1485011"/>
                  </a:moveTo>
                  <a:lnTo>
                    <a:pt x="1494536" y="0"/>
                  </a:lnTo>
                  <a:lnTo>
                    <a:pt x="0" y="1485011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id="{5ADD3074-2F28-22CB-AE4E-4BAB9E0AAF2B}"/>
              </a:ext>
            </a:extLst>
          </p:cNvPr>
          <p:cNvGrpSpPr/>
          <p:nvPr/>
        </p:nvGrpSpPr>
        <p:grpSpPr>
          <a:xfrm>
            <a:off x="11558520" y="9832114"/>
            <a:ext cx="1222354" cy="607286"/>
            <a:chOff x="0" y="0"/>
            <a:chExt cx="1629805" cy="809715"/>
          </a:xfrm>
        </p:grpSpPr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B16C7B83-6E10-BA22-BE1A-AC3D14C66511}"/>
                </a:ext>
              </a:extLst>
            </p:cNvPr>
            <p:cNvSpPr/>
            <p:nvPr/>
          </p:nvSpPr>
          <p:spPr>
            <a:xfrm>
              <a:off x="0" y="0"/>
              <a:ext cx="1629791" cy="809752"/>
            </a:xfrm>
            <a:custGeom>
              <a:avLst/>
              <a:gdLst/>
              <a:ahLst/>
              <a:cxnLst/>
              <a:rect l="l" t="t" r="r" b="b"/>
              <a:pathLst>
                <a:path w="1629791" h="809752">
                  <a:moveTo>
                    <a:pt x="1629791" y="809752"/>
                  </a:moveTo>
                  <a:lnTo>
                    <a:pt x="814959" y="0"/>
                  </a:lnTo>
                  <a:lnTo>
                    <a:pt x="0" y="809752"/>
                  </a:lnTo>
                  <a:close/>
                </a:path>
              </a:pathLst>
            </a:custGeom>
            <a:solidFill>
              <a:srgbClr val="4F81BD">
                <a:alpha val="8627"/>
              </a:srgbClr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8" name="Freeform 30">
            <a:extLst>
              <a:ext uri="{FF2B5EF4-FFF2-40B4-BE49-F238E27FC236}">
                <a16:creationId xmlns:a16="http://schemas.microsoft.com/office/drawing/2014/main" id="{BDB25370-0FEF-1EE6-4DC1-16C74DA7487A}"/>
              </a:ext>
            </a:extLst>
          </p:cNvPr>
          <p:cNvSpPr/>
          <p:nvPr/>
        </p:nvSpPr>
        <p:spPr>
          <a:xfrm>
            <a:off x="350202" y="4415932"/>
            <a:ext cx="1637045" cy="2206800"/>
          </a:xfrm>
          <a:custGeom>
            <a:avLst/>
            <a:gdLst/>
            <a:ahLst/>
            <a:cxnLst/>
            <a:rect l="l" t="t" r="r" b="b"/>
            <a:pathLst>
              <a:path w="1637045" h="2206800">
                <a:moveTo>
                  <a:pt x="0" y="0"/>
                </a:moveTo>
                <a:lnTo>
                  <a:pt x="1637045" y="0"/>
                </a:lnTo>
                <a:lnTo>
                  <a:pt x="1637045" y="2206801"/>
                </a:lnTo>
                <a:lnTo>
                  <a:pt x="0" y="2206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9" name="AutoShape 31">
            <a:extLst>
              <a:ext uri="{FF2B5EF4-FFF2-40B4-BE49-F238E27FC236}">
                <a16:creationId xmlns:a16="http://schemas.microsoft.com/office/drawing/2014/main" id="{27E9D06B-F92B-00FB-0751-0AE48CA5ABB8}"/>
              </a:ext>
            </a:extLst>
          </p:cNvPr>
          <p:cNvSpPr/>
          <p:nvPr/>
        </p:nvSpPr>
        <p:spPr>
          <a:xfrm flipV="1">
            <a:off x="1987247" y="1420234"/>
            <a:ext cx="1059440" cy="409909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40" name="Group 32">
            <a:extLst>
              <a:ext uri="{FF2B5EF4-FFF2-40B4-BE49-F238E27FC236}">
                <a16:creationId xmlns:a16="http://schemas.microsoft.com/office/drawing/2014/main" id="{647D0D8D-B89A-678D-1AA9-4919FFF07576}"/>
              </a:ext>
            </a:extLst>
          </p:cNvPr>
          <p:cNvGrpSpPr/>
          <p:nvPr/>
        </p:nvGrpSpPr>
        <p:grpSpPr>
          <a:xfrm>
            <a:off x="2107893" y="1181100"/>
            <a:ext cx="195014" cy="195014"/>
            <a:chOff x="0" y="0"/>
            <a:chExt cx="812800" cy="812800"/>
          </a:xfrm>
        </p:grpSpPr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8F3CA57-6B00-2FE1-533C-ECBB013F348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TextBox 34">
              <a:extLst>
                <a:ext uri="{FF2B5EF4-FFF2-40B4-BE49-F238E27FC236}">
                  <a16:creationId xmlns:a16="http://schemas.microsoft.com/office/drawing/2014/main" id="{8B2B5F73-6399-E57B-F4C8-788986C86C4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" name="Group 35">
            <a:extLst>
              <a:ext uri="{FF2B5EF4-FFF2-40B4-BE49-F238E27FC236}">
                <a16:creationId xmlns:a16="http://schemas.microsoft.com/office/drawing/2014/main" id="{6BBD3AA4-9FF4-811D-F67A-7F2716EC3DA2}"/>
              </a:ext>
            </a:extLst>
          </p:cNvPr>
          <p:cNvGrpSpPr/>
          <p:nvPr/>
        </p:nvGrpSpPr>
        <p:grpSpPr>
          <a:xfrm>
            <a:off x="1242524" y="568442"/>
            <a:ext cx="3194765" cy="3571266"/>
            <a:chOff x="0" y="-962314"/>
            <a:chExt cx="1224418" cy="1368714"/>
          </a:xfrm>
        </p:grpSpPr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86F19AA2-5C7E-984C-690A-F7E0D8DC20C7}"/>
                </a:ext>
              </a:extLst>
            </p:cNvPr>
            <p:cNvSpPr/>
            <p:nvPr/>
          </p:nvSpPr>
          <p:spPr>
            <a:xfrm>
              <a:off x="411618" y="-962314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r>
                <a:rPr lang="en-US" sz="2800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Registration</a:t>
              </a:r>
              <a:endParaRPr lang="en-US" sz="3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endParaRPr lang="en-GB" sz="3200" dirty="0"/>
            </a:p>
          </p:txBody>
        </p:sp>
        <p:sp>
          <p:nvSpPr>
            <p:cNvPr id="45" name="TextBox 37">
              <a:extLst>
                <a:ext uri="{FF2B5EF4-FFF2-40B4-BE49-F238E27FC236}">
                  <a16:creationId xmlns:a16="http://schemas.microsoft.com/office/drawing/2014/main" id="{B47A9A64-972F-2325-D4A2-F23097D0305E}"/>
                </a:ext>
              </a:extLst>
            </p:cNvPr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endParaRPr lang="en-US" sz="3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46" name="AutoShape 38">
            <a:extLst>
              <a:ext uri="{FF2B5EF4-FFF2-40B4-BE49-F238E27FC236}">
                <a16:creationId xmlns:a16="http://schemas.microsoft.com/office/drawing/2014/main" id="{BCEF53A5-97EF-124E-EC66-F7DB0AE6DF63}"/>
              </a:ext>
            </a:extLst>
          </p:cNvPr>
          <p:cNvSpPr/>
          <p:nvPr/>
        </p:nvSpPr>
        <p:spPr>
          <a:xfrm flipV="1">
            <a:off x="1987246" y="2601923"/>
            <a:ext cx="2203753" cy="291740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47" name="Group 39">
            <a:extLst>
              <a:ext uri="{FF2B5EF4-FFF2-40B4-BE49-F238E27FC236}">
                <a16:creationId xmlns:a16="http://schemas.microsoft.com/office/drawing/2014/main" id="{9874726E-6EB8-4224-3802-6B97EF5510D0}"/>
              </a:ext>
            </a:extLst>
          </p:cNvPr>
          <p:cNvGrpSpPr/>
          <p:nvPr/>
        </p:nvGrpSpPr>
        <p:grpSpPr>
          <a:xfrm>
            <a:off x="3364592" y="1848866"/>
            <a:ext cx="2120767" cy="1060384"/>
            <a:chOff x="0" y="0"/>
            <a:chExt cx="812800" cy="406400"/>
          </a:xfrm>
        </p:grpSpPr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D2E14DAC-D58D-BCC5-B3D5-28299570A6EA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TextBox 41">
              <a:extLst>
                <a:ext uri="{FF2B5EF4-FFF2-40B4-BE49-F238E27FC236}">
                  <a16:creationId xmlns:a16="http://schemas.microsoft.com/office/drawing/2014/main" id="{B4DCDE72-B4DC-D33A-5614-46475D0A77E5}"/>
                </a:ext>
              </a:extLst>
            </p:cNvPr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log in</a:t>
              </a:r>
            </a:p>
          </p:txBody>
        </p:sp>
      </p:grpSp>
      <p:sp>
        <p:nvSpPr>
          <p:cNvPr id="50" name="AutoShape 42">
            <a:extLst>
              <a:ext uri="{FF2B5EF4-FFF2-40B4-BE49-F238E27FC236}">
                <a16:creationId xmlns:a16="http://schemas.microsoft.com/office/drawing/2014/main" id="{C7E81D81-102C-C0CE-8026-8EE0E5B58314}"/>
              </a:ext>
            </a:extLst>
          </p:cNvPr>
          <p:cNvSpPr/>
          <p:nvPr/>
        </p:nvSpPr>
        <p:spPr>
          <a:xfrm flipV="1">
            <a:off x="1987247" y="2177629"/>
            <a:ext cx="4223427" cy="33417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51" name="Group 43">
            <a:extLst>
              <a:ext uri="{FF2B5EF4-FFF2-40B4-BE49-F238E27FC236}">
                <a16:creationId xmlns:a16="http://schemas.microsoft.com/office/drawing/2014/main" id="{96036717-541B-DF11-ADB4-CBE40FC56844}"/>
              </a:ext>
            </a:extLst>
          </p:cNvPr>
          <p:cNvGrpSpPr/>
          <p:nvPr/>
        </p:nvGrpSpPr>
        <p:grpSpPr>
          <a:xfrm>
            <a:off x="5150290" y="1117245"/>
            <a:ext cx="2120767" cy="1060384"/>
            <a:chOff x="0" y="0"/>
            <a:chExt cx="812800" cy="406400"/>
          </a:xfrm>
        </p:grpSpPr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251FD1F-6650-C346-8FF5-C73E6A609CD3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TextBox 45">
              <a:extLst>
                <a:ext uri="{FF2B5EF4-FFF2-40B4-BE49-F238E27FC236}">
                  <a16:creationId xmlns:a16="http://schemas.microsoft.com/office/drawing/2014/main" id="{AB891437-E62E-511A-98F9-EF8A0E73C724}"/>
                </a:ext>
              </a:extLst>
            </p:cNvPr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dashbord</a:t>
              </a:r>
              <a:endParaRPr lang="en-US" sz="3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54" name="AutoShape 46">
            <a:extLst>
              <a:ext uri="{FF2B5EF4-FFF2-40B4-BE49-F238E27FC236}">
                <a16:creationId xmlns:a16="http://schemas.microsoft.com/office/drawing/2014/main" id="{96B66D79-70AB-0C31-094E-453737FCAB50}"/>
              </a:ext>
            </a:extLst>
          </p:cNvPr>
          <p:cNvSpPr/>
          <p:nvPr/>
        </p:nvSpPr>
        <p:spPr>
          <a:xfrm flipV="1">
            <a:off x="1987247" y="1911563"/>
            <a:ext cx="6502096" cy="360777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55" name="Group 47">
            <a:extLst>
              <a:ext uri="{FF2B5EF4-FFF2-40B4-BE49-F238E27FC236}">
                <a16:creationId xmlns:a16="http://schemas.microsoft.com/office/drawing/2014/main" id="{E510CBB5-5E07-D930-FBDB-F0C5B85F3D60}"/>
              </a:ext>
            </a:extLst>
          </p:cNvPr>
          <p:cNvGrpSpPr/>
          <p:nvPr/>
        </p:nvGrpSpPr>
        <p:grpSpPr>
          <a:xfrm>
            <a:off x="7364497" y="743158"/>
            <a:ext cx="2120767" cy="1265911"/>
            <a:chOff x="0" y="0"/>
            <a:chExt cx="812800" cy="485170"/>
          </a:xfrm>
        </p:grpSpPr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1989619-9CC3-2FA5-7FF9-933EBAB035FB}"/>
                </a:ext>
              </a:extLst>
            </p:cNvPr>
            <p:cNvSpPr/>
            <p:nvPr/>
          </p:nvSpPr>
          <p:spPr>
            <a:xfrm>
              <a:off x="0" y="0"/>
              <a:ext cx="812800" cy="485170"/>
            </a:xfrm>
            <a:custGeom>
              <a:avLst/>
              <a:gdLst/>
              <a:ahLst/>
              <a:cxnLst/>
              <a:rect l="l" t="t" r="r" b="b"/>
              <a:pathLst>
                <a:path w="812800" h="485170">
                  <a:moveTo>
                    <a:pt x="609600" y="0"/>
                  </a:moveTo>
                  <a:cubicBezTo>
                    <a:pt x="721824" y="0"/>
                    <a:pt x="812800" y="108609"/>
                    <a:pt x="812800" y="242585"/>
                  </a:cubicBezTo>
                  <a:cubicBezTo>
                    <a:pt x="812800" y="376561"/>
                    <a:pt x="721824" y="485170"/>
                    <a:pt x="609600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TextBox 49">
              <a:extLst>
                <a:ext uri="{FF2B5EF4-FFF2-40B4-BE49-F238E27FC236}">
                  <a16:creationId xmlns:a16="http://schemas.microsoft.com/office/drawing/2014/main" id="{350CDDA6-2059-96A3-948A-41C5733D23CB}"/>
                </a:ext>
              </a:extLst>
            </p:cNvPr>
            <p:cNvSpPr txBox="1"/>
            <p:nvPr/>
          </p:nvSpPr>
          <p:spPr>
            <a:xfrm>
              <a:off x="0" y="-57150"/>
              <a:ext cx="812800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manage profile</a:t>
              </a:r>
            </a:p>
          </p:txBody>
        </p:sp>
      </p:grpSp>
      <p:sp>
        <p:nvSpPr>
          <p:cNvPr id="58" name="AutoShape 50">
            <a:extLst>
              <a:ext uri="{FF2B5EF4-FFF2-40B4-BE49-F238E27FC236}">
                <a16:creationId xmlns:a16="http://schemas.microsoft.com/office/drawing/2014/main" id="{0BC1B6B2-4E27-2AA6-40E1-9FA0F1353704}"/>
              </a:ext>
            </a:extLst>
          </p:cNvPr>
          <p:cNvSpPr/>
          <p:nvPr/>
        </p:nvSpPr>
        <p:spPr>
          <a:xfrm flipV="1">
            <a:off x="1987247" y="1469213"/>
            <a:ext cx="8653651" cy="405011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59" name="Group 51">
            <a:extLst>
              <a:ext uri="{FF2B5EF4-FFF2-40B4-BE49-F238E27FC236}">
                <a16:creationId xmlns:a16="http://schemas.microsoft.com/office/drawing/2014/main" id="{43A50477-4DC6-4056-6E2C-4C52E0923215}"/>
              </a:ext>
            </a:extLst>
          </p:cNvPr>
          <p:cNvGrpSpPr/>
          <p:nvPr/>
        </p:nvGrpSpPr>
        <p:grpSpPr>
          <a:xfrm>
            <a:off x="9580514" y="203302"/>
            <a:ext cx="2120767" cy="1265911"/>
            <a:chOff x="0" y="0"/>
            <a:chExt cx="812800" cy="485170"/>
          </a:xfrm>
        </p:grpSpPr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86101604-B5DF-2C2A-A147-4B3C6CF6B045}"/>
                </a:ext>
              </a:extLst>
            </p:cNvPr>
            <p:cNvSpPr/>
            <p:nvPr/>
          </p:nvSpPr>
          <p:spPr>
            <a:xfrm>
              <a:off x="0" y="0"/>
              <a:ext cx="812800" cy="485170"/>
            </a:xfrm>
            <a:custGeom>
              <a:avLst/>
              <a:gdLst/>
              <a:ahLst/>
              <a:cxnLst/>
              <a:rect l="l" t="t" r="r" b="b"/>
              <a:pathLst>
                <a:path w="812800" h="485170">
                  <a:moveTo>
                    <a:pt x="609600" y="0"/>
                  </a:moveTo>
                  <a:cubicBezTo>
                    <a:pt x="721824" y="0"/>
                    <a:pt x="812800" y="108609"/>
                    <a:pt x="812800" y="242585"/>
                  </a:cubicBezTo>
                  <a:cubicBezTo>
                    <a:pt x="812800" y="376561"/>
                    <a:pt x="721824" y="485170"/>
                    <a:pt x="609600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TextBox 53">
              <a:extLst>
                <a:ext uri="{FF2B5EF4-FFF2-40B4-BE49-F238E27FC236}">
                  <a16:creationId xmlns:a16="http://schemas.microsoft.com/office/drawing/2014/main" id="{69E2F6DB-3B98-F920-8319-71B97541A0E1}"/>
                </a:ext>
              </a:extLst>
            </p:cNvPr>
            <p:cNvSpPr txBox="1"/>
            <p:nvPr/>
          </p:nvSpPr>
          <p:spPr>
            <a:xfrm>
              <a:off x="0" y="-57150"/>
              <a:ext cx="812800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open account</a:t>
              </a:r>
            </a:p>
          </p:txBody>
        </p:sp>
      </p:grpSp>
      <p:sp>
        <p:nvSpPr>
          <p:cNvPr id="62" name="AutoShape 54">
            <a:extLst>
              <a:ext uri="{FF2B5EF4-FFF2-40B4-BE49-F238E27FC236}">
                <a16:creationId xmlns:a16="http://schemas.microsoft.com/office/drawing/2014/main" id="{04E37C7E-38AE-6826-38F0-BD749FF1F2B5}"/>
              </a:ext>
            </a:extLst>
          </p:cNvPr>
          <p:cNvSpPr/>
          <p:nvPr/>
        </p:nvSpPr>
        <p:spPr>
          <a:xfrm flipV="1">
            <a:off x="1987247" y="1599547"/>
            <a:ext cx="10907768" cy="391978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63" name="Group 55">
            <a:extLst>
              <a:ext uri="{FF2B5EF4-FFF2-40B4-BE49-F238E27FC236}">
                <a16:creationId xmlns:a16="http://schemas.microsoft.com/office/drawing/2014/main" id="{2C14EE95-18FE-058C-D23B-FBC63A2C5233}"/>
              </a:ext>
            </a:extLst>
          </p:cNvPr>
          <p:cNvGrpSpPr/>
          <p:nvPr/>
        </p:nvGrpSpPr>
        <p:grpSpPr>
          <a:xfrm>
            <a:off x="11834631" y="333635"/>
            <a:ext cx="2120767" cy="1265911"/>
            <a:chOff x="0" y="0"/>
            <a:chExt cx="812800" cy="485170"/>
          </a:xfrm>
        </p:grpSpPr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BF828D74-24C3-9E0C-31DF-C85D4976C884}"/>
                </a:ext>
              </a:extLst>
            </p:cNvPr>
            <p:cNvSpPr/>
            <p:nvPr/>
          </p:nvSpPr>
          <p:spPr>
            <a:xfrm>
              <a:off x="0" y="0"/>
              <a:ext cx="812800" cy="485170"/>
            </a:xfrm>
            <a:custGeom>
              <a:avLst/>
              <a:gdLst/>
              <a:ahLst/>
              <a:cxnLst/>
              <a:rect l="l" t="t" r="r" b="b"/>
              <a:pathLst>
                <a:path w="812800" h="485170">
                  <a:moveTo>
                    <a:pt x="609600" y="0"/>
                  </a:moveTo>
                  <a:cubicBezTo>
                    <a:pt x="721824" y="0"/>
                    <a:pt x="812800" y="108609"/>
                    <a:pt x="812800" y="242585"/>
                  </a:cubicBezTo>
                  <a:cubicBezTo>
                    <a:pt x="812800" y="376561"/>
                    <a:pt x="721824" y="485170"/>
                    <a:pt x="609600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TextBox 57">
              <a:extLst>
                <a:ext uri="{FF2B5EF4-FFF2-40B4-BE49-F238E27FC236}">
                  <a16:creationId xmlns:a16="http://schemas.microsoft.com/office/drawing/2014/main" id="{F224A2D7-CF08-3263-873E-0AD52F3B0438}"/>
                </a:ext>
              </a:extLst>
            </p:cNvPr>
            <p:cNvSpPr txBox="1"/>
            <p:nvPr/>
          </p:nvSpPr>
          <p:spPr>
            <a:xfrm>
              <a:off x="0" y="-57150"/>
              <a:ext cx="812800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view account </a:t>
              </a:r>
            </a:p>
          </p:txBody>
        </p:sp>
      </p:grpSp>
      <p:sp>
        <p:nvSpPr>
          <p:cNvPr id="66" name="AutoShape 58">
            <a:extLst>
              <a:ext uri="{FF2B5EF4-FFF2-40B4-BE49-F238E27FC236}">
                <a16:creationId xmlns:a16="http://schemas.microsoft.com/office/drawing/2014/main" id="{AAE4AB93-E52A-8F15-CB9E-47183660FF9A}"/>
              </a:ext>
            </a:extLst>
          </p:cNvPr>
          <p:cNvSpPr/>
          <p:nvPr/>
        </p:nvSpPr>
        <p:spPr>
          <a:xfrm flipV="1">
            <a:off x="1987247" y="1866205"/>
            <a:ext cx="12922146" cy="365312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67" name="Group 59">
            <a:extLst>
              <a:ext uri="{FF2B5EF4-FFF2-40B4-BE49-F238E27FC236}">
                <a16:creationId xmlns:a16="http://schemas.microsoft.com/office/drawing/2014/main" id="{CA1B98EA-2F1C-C958-A447-7E72DCD4C831}"/>
              </a:ext>
            </a:extLst>
          </p:cNvPr>
          <p:cNvGrpSpPr/>
          <p:nvPr/>
        </p:nvGrpSpPr>
        <p:grpSpPr>
          <a:xfrm>
            <a:off x="13955398" y="585129"/>
            <a:ext cx="1907989" cy="1281076"/>
            <a:chOff x="0" y="0"/>
            <a:chExt cx="812800" cy="545736"/>
          </a:xfrm>
        </p:grpSpPr>
        <p:sp>
          <p:nvSpPr>
            <p:cNvPr id="68" name="Freeform 60">
              <a:extLst>
                <a:ext uri="{FF2B5EF4-FFF2-40B4-BE49-F238E27FC236}">
                  <a16:creationId xmlns:a16="http://schemas.microsoft.com/office/drawing/2014/main" id="{163333CD-407C-9732-6D30-C4AB1C24D8B1}"/>
                </a:ext>
              </a:extLst>
            </p:cNvPr>
            <p:cNvSpPr/>
            <p:nvPr/>
          </p:nvSpPr>
          <p:spPr>
            <a:xfrm>
              <a:off x="0" y="0"/>
              <a:ext cx="812800" cy="545736"/>
            </a:xfrm>
            <a:custGeom>
              <a:avLst/>
              <a:gdLst/>
              <a:ahLst/>
              <a:cxnLst/>
              <a:rect l="l" t="t" r="r" b="b"/>
              <a:pathLst>
                <a:path w="812800" h="545736">
                  <a:moveTo>
                    <a:pt x="609600" y="0"/>
                  </a:moveTo>
                  <a:cubicBezTo>
                    <a:pt x="721824" y="0"/>
                    <a:pt x="812800" y="122167"/>
                    <a:pt x="812800" y="272868"/>
                  </a:cubicBezTo>
                  <a:cubicBezTo>
                    <a:pt x="812800" y="423569"/>
                    <a:pt x="721824" y="545736"/>
                    <a:pt x="609600" y="545736"/>
                  </a:cubicBezTo>
                  <a:lnTo>
                    <a:pt x="203200" y="545736"/>
                  </a:lnTo>
                  <a:cubicBezTo>
                    <a:pt x="90976" y="545736"/>
                    <a:pt x="0" y="423569"/>
                    <a:pt x="0" y="272868"/>
                  </a:cubicBezTo>
                  <a:cubicBezTo>
                    <a:pt x="0" y="1221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TextBox 61">
              <a:extLst>
                <a:ext uri="{FF2B5EF4-FFF2-40B4-BE49-F238E27FC236}">
                  <a16:creationId xmlns:a16="http://schemas.microsoft.com/office/drawing/2014/main" id="{36E2D39E-C6FB-52FD-DC99-2A495CBDD9B8}"/>
                </a:ext>
              </a:extLst>
            </p:cNvPr>
            <p:cNvSpPr txBox="1"/>
            <p:nvPr/>
          </p:nvSpPr>
          <p:spPr>
            <a:xfrm>
              <a:off x="0" y="-57150"/>
              <a:ext cx="812800" cy="602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deposite money</a:t>
              </a:r>
            </a:p>
          </p:txBody>
        </p:sp>
      </p:grpSp>
      <p:sp>
        <p:nvSpPr>
          <p:cNvPr id="70" name="AutoShape 62">
            <a:extLst>
              <a:ext uri="{FF2B5EF4-FFF2-40B4-BE49-F238E27FC236}">
                <a16:creationId xmlns:a16="http://schemas.microsoft.com/office/drawing/2014/main" id="{0B37196A-0CD0-C1DA-1096-839A573800E5}"/>
              </a:ext>
            </a:extLst>
          </p:cNvPr>
          <p:cNvSpPr/>
          <p:nvPr/>
        </p:nvSpPr>
        <p:spPr>
          <a:xfrm flipV="1">
            <a:off x="1987247" y="2601924"/>
            <a:ext cx="13254066" cy="291740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1" name="Group 63">
            <a:extLst>
              <a:ext uri="{FF2B5EF4-FFF2-40B4-BE49-F238E27FC236}">
                <a16:creationId xmlns:a16="http://schemas.microsoft.com/office/drawing/2014/main" id="{5B400F94-066E-3B39-0A57-6BCCCB3B1126}"/>
              </a:ext>
            </a:extLst>
          </p:cNvPr>
          <p:cNvGrpSpPr/>
          <p:nvPr/>
        </p:nvGrpSpPr>
        <p:grpSpPr>
          <a:xfrm>
            <a:off x="15241313" y="1866205"/>
            <a:ext cx="2730194" cy="1265911"/>
            <a:chOff x="0" y="0"/>
            <a:chExt cx="1046368" cy="485170"/>
          </a:xfrm>
        </p:grpSpPr>
        <p:sp>
          <p:nvSpPr>
            <p:cNvPr id="72" name="Freeform 64">
              <a:extLst>
                <a:ext uri="{FF2B5EF4-FFF2-40B4-BE49-F238E27FC236}">
                  <a16:creationId xmlns:a16="http://schemas.microsoft.com/office/drawing/2014/main" id="{7478FCA3-2F1E-F074-930F-2AEE13BC4DD1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TextBox 65">
              <a:extLst>
                <a:ext uri="{FF2B5EF4-FFF2-40B4-BE49-F238E27FC236}">
                  <a16:creationId xmlns:a16="http://schemas.microsoft.com/office/drawing/2014/main" id="{4937EAC2-47B9-55C1-6445-6E260192E324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withdraw money</a:t>
              </a:r>
            </a:p>
          </p:txBody>
        </p:sp>
      </p:grpSp>
      <p:sp>
        <p:nvSpPr>
          <p:cNvPr id="74" name="AutoShape 66">
            <a:extLst>
              <a:ext uri="{FF2B5EF4-FFF2-40B4-BE49-F238E27FC236}">
                <a16:creationId xmlns:a16="http://schemas.microsoft.com/office/drawing/2014/main" id="{37B83E2E-03A8-81BD-EBFD-FC176490831C}"/>
              </a:ext>
            </a:extLst>
          </p:cNvPr>
          <p:cNvSpPr/>
          <p:nvPr/>
        </p:nvSpPr>
        <p:spPr>
          <a:xfrm flipV="1">
            <a:off x="1987247" y="3885230"/>
            <a:ext cx="13573222" cy="163410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5" name="Group 67">
            <a:extLst>
              <a:ext uri="{FF2B5EF4-FFF2-40B4-BE49-F238E27FC236}">
                <a16:creationId xmlns:a16="http://schemas.microsoft.com/office/drawing/2014/main" id="{72A3AF33-7347-AD25-B57D-0CE3113F2B1C}"/>
              </a:ext>
            </a:extLst>
          </p:cNvPr>
          <p:cNvGrpSpPr/>
          <p:nvPr/>
        </p:nvGrpSpPr>
        <p:grpSpPr>
          <a:xfrm>
            <a:off x="15560469" y="3252274"/>
            <a:ext cx="2730194" cy="1265911"/>
            <a:chOff x="0" y="0"/>
            <a:chExt cx="1046368" cy="485170"/>
          </a:xfrm>
        </p:grpSpPr>
        <p:sp>
          <p:nvSpPr>
            <p:cNvPr id="76" name="Freeform 68">
              <a:extLst>
                <a:ext uri="{FF2B5EF4-FFF2-40B4-BE49-F238E27FC236}">
                  <a16:creationId xmlns:a16="http://schemas.microsoft.com/office/drawing/2014/main" id="{30424F64-90E1-F5F1-96EF-15E5E7723CF0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TextBox 69">
              <a:extLst>
                <a:ext uri="{FF2B5EF4-FFF2-40B4-BE49-F238E27FC236}">
                  <a16:creationId xmlns:a16="http://schemas.microsoft.com/office/drawing/2014/main" id="{301515D1-BC84-9522-5CA3-A80B306F6F0D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transfer money</a:t>
              </a:r>
            </a:p>
          </p:txBody>
        </p:sp>
      </p:grpSp>
      <p:sp>
        <p:nvSpPr>
          <p:cNvPr id="78" name="AutoShape 70">
            <a:extLst>
              <a:ext uri="{FF2B5EF4-FFF2-40B4-BE49-F238E27FC236}">
                <a16:creationId xmlns:a16="http://schemas.microsoft.com/office/drawing/2014/main" id="{3BB3FD9A-45FB-E58A-09F5-F9CFF5D0D350}"/>
              </a:ext>
            </a:extLst>
          </p:cNvPr>
          <p:cNvSpPr/>
          <p:nvPr/>
        </p:nvSpPr>
        <p:spPr>
          <a:xfrm flipV="1">
            <a:off x="1987247" y="5437531"/>
            <a:ext cx="13570559" cy="8180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79" name="Group 71">
            <a:extLst>
              <a:ext uri="{FF2B5EF4-FFF2-40B4-BE49-F238E27FC236}">
                <a16:creationId xmlns:a16="http://schemas.microsoft.com/office/drawing/2014/main" id="{4C35AC12-BEDA-4A86-E96F-B9C491BFC0B6}"/>
              </a:ext>
            </a:extLst>
          </p:cNvPr>
          <p:cNvGrpSpPr/>
          <p:nvPr/>
        </p:nvGrpSpPr>
        <p:grpSpPr>
          <a:xfrm>
            <a:off x="15557806" y="4804576"/>
            <a:ext cx="2730194" cy="1265911"/>
            <a:chOff x="0" y="0"/>
            <a:chExt cx="1046368" cy="485170"/>
          </a:xfrm>
        </p:grpSpPr>
        <p:sp>
          <p:nvSpPr>
            <p:cNvPr id="80" name="Freeform 72">
              <a:extLst>
                <a:ext uri="{FF2B5EF4-FFF2-40B4-BE49-F238E27FC236}">
                  <a16:creationId xmlns:a16="http://schemas.microsoft.com/office/drawing/2014/main" id="{376174EC-1C80-E5BB-615D-336BAE261A57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TextBox 73">
              <a:extLst>
                <a:ext uri="{FF2B5EF4-FFF2-40B4-BE49-F238E27FC236}">
                  <a16:creationId xmlns:a16="http://schemas.microsoft.com/office/drawing/2014/main" id="{39326E8E-C54B-D1C7-BA09-AFEE7E831CF9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apply loan</a:t>
              </a:r>
            </a:p>
          </p:txBody>
        </p:sp>
      </p:grpSp>
      <p:sp>
        <p:nvSpPr>
          <p:cNvPr id="82" name="AutoShape 74">
            <a:extLst>
              <a:ext uri="{FF2B5EF4-FFF2-40B4-BE49-F238E27FC236}">
                <a16:creationId xmlns:a16="http://schemas.microsoft.com/office/drawing/2014/main" id="{921E7803-E08C-0A29-2B19-2F56F14546B7}"/>
              </a:ext>
            </a:extLst>
          </p:cNvPr>
          <p:cNvSpPr/>
          <p:nvPr/>
        </p:nvSpPr>
        <p:spPr>
          <a:xfrm>
            <a:off x="1987247" y="5519332"/>
            <a:ext cx="12809138" cy="130793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83" name="Group 75">
            <a:extLst>
              <a:ext uri="{FF2B5EF4-FFF2-40B4-BE49-F238E27FC236}">
                <a16:creationId xmlns:a16="http://schemas.microsoft.com/office/drawing/2014/main" id="{3FBE00B4-0E12-42DE-E700-700163F052B5}"/>
              </a:ext>
            </a:extLst>
          </p:cNvPr>
          <p:cNvGrpSpPr/>
          <p:nvPr/>
        </p:nvGrpSpPr>
        <p:grpSpPr>
          <a:xfrm>
            <a:off x="14796385" y="6194312"/>
            <a:ext cx="2730194" cy="1265911"/>
            <a:chOff x="0" y="0"/>
            <a:chExt cx="1046368" cy="485170"/>
          </a:xfrm>
        </p:grpSpPr>
        <p:sp>
          <p:nvSpPr>
            <p:cNvPr id="84" name="Freeform 76">
              <a:extLst>
                <a:ext uri="{FF2B5EF4-FFF2-40B4-BE49-F238E27FC236}">
                  <a16:creationId xmlns:a16="http://schemas.microsoft.com/office/drawing/2014/main" id="{D3788FCC-8C81-F3D4-6536-E0069329FD33}"/>
                </a:ext>
              </a:extLst>
            </p:cNvPr>
            <p:cNvSpPr/>
            <p:nvPr/>
          </p:nvSpPr>
          <p:spPr>
            <a:xfrm>
              <a:off x="0" y="0"/>
              <a:ext cx="1046368" cy="485170"/>
            </a:xfrm>
            <a:custGeom>
              <a:avLst/>
              <a:gdLst/>
              <a:ahLst/>
              <a:cxnLst/>
              <a:rect l="l" t="t" r="r" b="b"/>
              <a:pathLst>
                <a:path w="1046368" h="485170">
                  <a:moveTo>
                    <a:pt x="843168" y="0"/>
                  </a:moveTo>
                  <a:cubicBezTo>
                    <a:pt x="955392" y="0"/>
                    <a:pt x="1046368" y="108609"/>
                    <a:pt x="1046368" y="242585"/>
                  </a:cubicBezTo>
                  <a:cubicBezTo>
                    <a:pt x="1046368" y="376561"/>
                    <a:pt x="955392" y="485170"/>
                    <a:pt x="843168" y="485170"/>
                  </a:cubicBezTo>
                  <a:lnTo>
                    <a:pt x="203200" y="485170"/>
                  </a:lnTo>
                  <a:cubicBezTo>
                    <a:pt x="90976" y="485170"/>
                    <a:pt x="0" y="376561"/>
                    <a:pt x="0" y="242585"/>
                  </a:cubicBezTo>
                  <a:cubicBezTo>
                    <a:pt x="0" y="108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TextBox 77">
              <a:extLst>
                <a:ext uri="{FF2B5EF4-FFF2-40B4-BE49-F238E27FC236}">
                  <a16:creationId xmlns:a16="http://schemas.microsoft.com/office/drawing/2014/main" id="{C9BAFEFD-B622-3C39-0980-FBCF56C7DA83}"/>
                </a:ext>
              </a:extLst>
            </p:cNvPr>
            <p:cNvSpPr txBox="1"/>
            <p:nvPr/>
          </p:nvSpPr>
          <p:spPr>
            <a:xfrm>
              <a:off x="0" y="-57150"/>
              <a:ext cx="1046368" cy="542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view loan status </a:t>
              </a:r>
            </a:p>
          </p:txBody>
        </p:sp>
      </p:grpSp>
      <p:sp>
        <p:nvSpPr>
          <p:cNvPr id="86" name="AutoShape 78">
            <a:extLst>
              <a:ext uri="{FF2B5EF4-FFF2-40B4-BE49-F238E27FC236}">
                <a16:creationId xmlns:a16="http://schemas.microsoft.com/office/drawing/2014/main" id="{2766E6E1-0EF9-180C-8030-64A1D924127E}"/>
              </a:ext>
            </a:extLst>
          </p:cNvPr>
          <p:cNvSpPr/>
          <p:nvPr/>
        </p:nvSpPr>
        <p:spPr>
          <a:xfrm>
            <a:off x="1987247" y="5519332"/>
            <a:ext cx="14174235" cy="214091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87" name="Group 79">
            <a:extLst>
              <a:ext uri="{FF2B5EF4-FFF2-40B4-BE49-F238E27FC236}">
                <a16:creationId xmlns:a16="http://schemas.microsoft.com/office/drawing/2014/main" id="{EBFF9537-B013-4A65-B94F-1B40FC3A3F61}"/>
              </a:ext>
            </a:extLst>
          </p:cNvPr>
          <p:cNvGrpSpPr/>
          <p:nvPr/>
        </p:nvGrpSpPr>
        <p:grpSpPr>
          <a:xfrm>
            <a:off x="14822890" y="7660249"/>
            <a:ext cx="2677183" cy="1265911"/>
            <a:chOff x="0" y="0"/>
            <a:chExt cx="992163" cy="469146"/>
          </a:xfrm>
        </p:grpSpPr>
        <p:sp>
          <p:nvSpPr>
            <p:cNvPr id="88" name="Freeform 80">
              <a:extLst>
                <a:ext uri="{FF2B5EF4-FFF2-40B4-BE49-F238E27FC236}">
                  <a16:creationId xmlns:a16="http://schemas.microsoft.com/office/drawing/2014/main" id="{CC6A0798-C42A-53F2-6015-3EB1EA9C45A4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TextBox 81">
              <a:extLst>
                <a:ext uri="{FF2B5EF4-FFF2-40B4-BE49-F238E27FC236}">
                  <a16:creationId xmlns:a16="http://schemas.microsoft.com/office/drawing/2014/main" id="{97781C1A-18C4-DD86-D4C9-E929713D378D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balance enquiries</a:t>
              </a:r>
            </a:p>
          </p:txBody>
        </p:sp>
      </p:grpSp>
      <p:sp>
        <p:nvSpPr>
          <p:cNvPr id="90" name="AutoShape 82">
            <a:extLst>
              <a:ext uri="{FF2B5EF4-FFF2-40B4-BE49-F238E27FC236}">
                <a16:creationId xmlns:a16="http://schemas.microsoft.com/office/drawing/2014/main" id="{0DFE2E85-2903-A48E-1359-FD1413AE17A8}"/>
              </a:ext>
            </a:extLst>
          </p:cNvPr>
          <p:cNvSpPr/>
          <p:nvPr/>
        </p:nvSpPr>
        <p:spPr>
          <a:xfrm>
            <a:off x="1987247" y="5519332"/>
            <a:ext cx="12589145" cy="353065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91" name="Group 83">
            <a:extLst>
              <a:ext uri="{FF2B5EF4-FFF2-40B4-BE49-F238E27FC236}">
                <a16:creationId xmlns:a16="http://schemas.microsoft.com/office/drawing/2014/main" id="{CDB3E2B0-99D3-567E-6EDC-B8DA5E991910}"/>
              </a:ext>
            </a:extLst>
          </p:cNvPr>
          <p:cNvGrpSpPr/>
          <p:nvPr/>
        </p:nvGrpSpPr>
        <p:grpSpPr>
          <a:xfrm>
            <a:off x="13237800" y="9049985"/>
            <a:ext cx="2677183" cy="1265911"/>
            <a:chOff x="0" y="0"/>
            <a:chExt cx="992163" cy="469146"/>
          </a:xfrm>
        </p:grpSpPr>
        <p:sp>
          <p:nvSpPr>
            <p:cNvPr id="92" name="Freeform 84">
              <a:extLst>
                <a:ext uri="{FF2B5EF4-FFF2-40B4-BE49-F238E27FC236}">
                  <a16:creationId xmlns:a16="http://schemas.microsoft.com/office/drawing/2014/main" id="{2533F5C7-C178-568B-3A6B-2D67048D3CD0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TextBox 85">
              <a:extLst>
                <a:ext uri="{FF2B5EF4-FFF2-40B4-BE49-F238E27FC236}">
                  <a16:creationId xmlns:a16="http://schemas.microsoft.com/office/drawing/2014/main" id="{2B57928C-FAD2-BEEE-2DCD-503B78F6150B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add nominee</a:t>
              </a:r>
            </a:p>
          </p:txBody>
        </p:sp>
      </p:grpSp>
      <p:sp>
        <p:nvSpPr>
          <p:cNvPr id="94" name="AutoShape 86">
            <a:extLst>
              <a:ext uri="{FF2B5EF4-FFF2-40B4-BE49-F238E27FC236}">
                <a16:creationId xmlns:a16="http://schemas.microsoft.com/office/drawing/2014/main" id="{85AFB158-A6C0-D430-DD24-53A3410A609D}"/>
              </a:ext>
            </a:extLst>
          </p:cNvPr>
          <p:cNvSpPr/>
          <p:nvPr/>
        </p:nvSpPr>
        <p:spPr>
          <a:xfrm>
            <a:off x="1987247" y="5519332"/>
            <a:ext cx="6945060" cy="331128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95" name="Group 87">
            <a:extLst>
              <a:ext uri="{FF2B5EF4-FFF2-40B4-BE49-F238E27FC236}">
                <a16:creationId xmlns:a16="http://schemas.microsoft.com/office/drawing/2014/main" id="{9132F497-2A81-0A68-5DE2-B8B98408C8B3}"/>
              </a:ext>
            </a:extLst>
          </p:cNvPr>
          <p:cNvGrpSpPr/>
          <p:nvPr/>
        </p:nvGrpSpPr>
        <p:grpSpPr>
          <a:xfrm>
            <a:off x="7593715" y="8830615"/>
            <a:ext cx="2677183" cy="1265911"/>
            <a:chOff x="0" y="0"/>
            <a:chExt cx="992163" cy="469146"/>
          </a:xfrm>
        </p:grpSpPr>
        <p:sp>
          <p:nvSpPr>
            <p:cNvPr id="96" name="Freeform 88">
              <a:extLst>
                <a:ext uri="{FF2B5EF4-FFF2-40B4-BE49-F238E27FC236}">
                  <a16:creationId xmlns:a16="http://schemas.microsoft.com/office/drawing/2014/main" id="{A0A3C379-BE5E-D7E2-2A15-92BACB3284EF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TextBox 89">
              <a:extLst>
                <a:ext uri="{FF2B5EF4-FFF2-40B4-BE49-F238E27FC236}">
                  <a16:creationId xmlns:a16="http://schemas.microsoft.com/office/drawing/2014/main" id="{5E7766BA-9D74-6024-2AEF-ADAAA837F288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EMI installation</a:t>
              </a:r>
            </a:p>
          </p:txBody>
        </p:sp>
      </p:grpSp>
      <p:sp>
        <p:nvSpPr>
          <p:cNvPr id="98" name="AutoShape 90">
            <a:extLst>
              <a:ext uri="{FF2B5EF4-FFF2-40B4-BE49-F238E27FC236}">
                <a16:creationId xmlns:a16="http://schemas.microsoft.com/office/drawing/2014/main" id="{1D2D5A7C-EA8D-65A8-8AD2-39CE2ED7F83B}"/>
              </a:ext>
            </a:extLst>
          </p:cNvPr>
          <p:cNvSpPr/>
          <p:nvPr/>
        </p:nvSpPr>
        <p:spPr>
          <a:xfrm>
            <a:off x="1987247" y="5519332"/>
            <a:ext cx="518756" cy="214091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99" name="Group 91">
            <a:extLst>
              <a:ext uri="{FF2B5EF4-FFF2-40B4-BE49-F238E27FC236}">
                <a16:creationId xmlns:a16="http://schemas.microsoft.com/office/drawing/2014/main" id="{E1656723-AA11-F362-F55B-E97A950B6E01}"/>
              </a:ext>
            </a:extLst>
          </p:cNvPr>
          <p:cNvGrpSpPr/>
          <p:nvPr/>
        </p:nvGrpSpPr>
        <p:grpSpPr>
          <a:xfrm>
            <a:off x="1991393" y="7668171"/>
            <a:ext cx="1666207" cy="623644"/>
            <a:chOff x="0" y="-21"/>
            <a:chExt cx="992163" cy="494193"/>
          </a:xfrm>
        </p:grpSpPr>
        <p:sp>
          <p:nvSpPr>
            <p:cNvPr id="100" name="Freeform 92">
              <a:extLst>
                <a:ext uri="{FF2B5EF4-FFF2-40B4-BE49-F238E27FC236}">
                  <a16:creationId xmlns:a16="http://schemas.microsoft.com/office/drawing/2014/main" id="{8661CCC4-ECBB-631A-7F3D-AFFAEC0C7E00}"/>
                </a:ext>
              </a:extLst>
            </p:cNvPr>
            <p:cNvSpPr/>
            <p:nvPr/>
          </p:nvSpPr>
          <p:spPr>
            <a:xfrm>
              <a:off x="0" y="0"/>
              <a:ext cx="992163" cy="494171"/>
            </a:xfrm>
            <a:custGeom>
              <a:avLst/>
              <a:gdLst/>
              <a:ahLst/>
              <a:cxnLst/>
              <a:rect l="l" t="t" r="r" b="b"/>
              <a:pathLst>
                <a:path w="992163" h="494171">
                  <a:moveTo>
                    <a:pt x="788963" y="0"/>
                  </a:moveTo>
                  <a:cubicBezTo>
                    <a:pt x="901187" y="0"/>
                    <a:pt x="992163" y="110624"/>
                    <a:pt x="992163" y="247086"/>
                  </a:cubicBezTo>
                  <a:cubicBezTo>
                    <a:pt x="992163" y="383547"/>
                    <a:pt x="901187" y="494171"/>
                    <a:pt x="788963" y="494171"/>
                  </a:cubicBezTo>
                  <a:lnTo>
                    <a:pt x="203200" y="494171"/>
                  </a:lnTo>
                  <a:cubicBezTo>
                    <a:pt x="90976" y="494171"/>
                    <a:pt x="0" y="383547"/>
                    <a:pt x="0" y="247086"/>
                  </a:cubicBezTo>
                  <a:cubicBezTo>
                    <a:pt x="0" y="11062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TextBox 93">
              <a:extLst>
                <a:ext uri="{FF2B5EF4-FFF2-40B4-BE49-F238E27FC236}">
                  <a16:creationId xmlns:a16="http://schemas.microsoft.com/office/drawing/2014/main" id="{E3E676FE-3837-4D89-869E-8C2C01FF8416}"/>
                </a:ext>
              </a:extLst>
            </p:cNvPr>
            <p:cNvSpPr txBox="1"/>
            <p:nvPr/>
          </p:nvSpPr>
          <p:spPr>
            <a:xfrm>
              <a:off x="29230" y="-21"/>
              <a:ext cx="962933" cy="494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log out </a:t>
              </a:r>
            </a:p>
          </p:txBody>
        </p:sp>
      </p:grpSp>
      <p:sp>
        <p:nvSpPr>
          <p:cNvPr id="102" name="TextBox 94">
            <a:extLst>
              <a:ext uri="{FF2B5EF4-FFF2-40B4-BE49-F238E27FC236}">
                <a16:creationId xmlns:a16="http://schemas.microsoft.com/office/drawing/2014/main" id="{5C84EAA3-C63D-DF19-E1F2-E16A63A737A7}"/>
              </a:ext>
            </a:extLst>
          </p:cNvPr>
          <p:cNvSpPr txBox="1"/>
          <p:nvPr/>
        </p:nvSpPr>
        <p:spPr>
          <a:xfrm>
            <a:off x="555579" y="6537008"/>
            <a:ext cx="1150979" cy="696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1"/>
              </a:lnSpc>
            </a:pPr>
            <a:r>
              <a:rPr lang="en-US" sz="400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</a:t>
            </a:r>
          </a:p>
        </p:txBody>
      </p:sp>
      <p:sp>
        <p:nvSpPr>
          <p:cNvPr id="103" name="AutoShape 95">
            <a:extLst>
              <a:ext uri="{FF2B5EF4-FFF2-40B4-BE49-F238E27FC236}">
                <a16:creationId xmlns:a16="http://schemas.microsoft.com/office/drawing/2014/main" id="{F155252F-3FBF-D3AB-BED2-5AA92ECFB02D}"/>
              </a:ext>
            </a:extLst>
          </p:cNvPr>
          <p:cNvSpPr/>
          <p:nvPr/>
        </p:nvSpPr>
        <p:spPr>
          <a:xfrm>
            <a:off x="2107892" y="5527283"/>
            <a:ext cx="4147231" cy="326622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104" name="Group 96">
            <a:extLst>
              <a:ext uri="{FF2B5EF4-FFF2-40B4-BE49-F238E27FC236}">
                <a16:creationId xmlns:a16="http://schemas.microsoft.com/office/drawing/2014/main" id="{446AC9F7-1AE4-EBD5-0468-7000B3C8B1BD}"/>
              </a:ext>
            </a:extLst>
          </p:cNvPr>
          <p:cNvGrpSpPr/>
          <p:nvPr/>
        </p:nvGrpSpPr>
        <p:grpSpPr>
          <a:xfrm>
            <a:off x="4916532" y="8793510"/>
            <a:ext cx="2677183" cy="1265911"/>
            <a:chOff x="0" y="0"/>
            <a:chExt cx="992163" cy="469146"/>
          </a:xfrm>
        </p:grpSpPr>
        <p:sp>
          <p:nvSpPr>
            <p:cNvPr id="105" name="Freeform 97">
              <a:extLst>
                <a:ext uri="{FF2B5EF4-FFF2-40B4-BE49-F238E27FC236}">
                  <a16:creationId xmlns:a16="http://schemas.microsoft.com/office/drawing/2014/main" id="{801D2D98-C9FA-E4F8-37CA-77B7403DBE02}"/>
                </a:ext>
              </a:extLst>
            </p:cNvPr>
            <p:cNvSpPr/>
            <p:nvPr/>
          </p:nvSpPr>
          <p:spPr>
            <a:xfrm>
              <a:off x="0" y="0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TextBox 98">
              <a:extLst>
                <a:ext uri="{FF2B5EF4-FFF2-40B4-BE49-F238E27FC236}">
                  <a16:creationId xmlns:a16="http://schemas.microsoft.com/office/drawing/2014/main" id="{4F4E6937-20BE-664D-ACD0-9CBB9E9B5D77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transaction history</a:t>
              </a:r>
            </a:p>
          </p:txBody>
        </p:sp>
      </p:grpSp>
      <p:sp>
        <p:nvSpPr>
          <p:cNvPr id="107" name="AutoShape 99">
            <a:extLst>
              <a:ext uri="{FF2B5EF4-FFF2-40B4-BE49-F238E27FC236}">
                <a16:creationId xmlns:a16="http://schemas.microsoft.com/office/drawing/2014/main" id="{C9850472-7A47-C9A5-58C2-D4B4B261791A}"/>
              </a:ext>
            </a:extLst>
          </p:cNvPr>
          <p:cNvSpPr/>
          <p:nvPr/>
        </p:nvSpPr>
        <p:spPr>
          <a:xfrm>
            <a:off x="2043144" y="5437531"/>
            <a:ext cx="9515376" cy="335597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108" name="Group 100">
            <a:extLst>
              <a:ext uri="{FF2B5EF4-FFF2-40B4-BE49-F238E27FC236}">
                <a16:creationId xmlns:a16="http://schemas.microsoft.com/office/drawing/2014/main" id="{5C353A0D-B0B1-B189-9DF4-070C994F9199}"/>
              </a:ext>
            </a:extLst>
          </p:cNvPr>
          <p:cNvGrpSpPr/>
          <p:nvPr/>
        </p:nvGrpSpPr>
        <p:grpSpPr>
          <a:xfrm>
            <a:off x="10219928" y="8639300"/>
            <a:ext cx="2757763" cy="1457960"/>
            <a:chOff x="0" y="-57150"/>
            <a:chExt cx="1022026" cy="540319"/>
          </a:xfrm>
        </p:grpSpPr>
        <p:sp>
          <p:nvSpPr>
            <p:cNvPr id="109" name="Freeform 101">
              <a:extLst>
                <a:ext uri="{FF2B5EF4-FFF2-40B4-BE49-F238E27FC236}">
                  <a16:creationId xmlns:a16="http://schemas.microsoft.com/office/drawing/2014/main" id="{6F12A129-CA92-8E45-5874-D4FDFE3F9FF8}"/>
                </a:ext>
              </a:extLst>
            </p:cNvPr>
            <p:cNvSpPr/>
            <p:nvPr/>
          </p:nvSpPr>
          <p:spPr>
            <a:xfrm>
              <a:off x="29863" y="14023"/>
              <a:ext cx="992163" cy="469146"/>
            </a:xfrm>
            <a:custGeom>
              <a:avLst/>
              <a:gdLst/>
              <a:ahLst/>
              <a:cxnLst/>
              <a:rect l="l" t="t" r="r" b="b"/>
              <a:pathLst>
                <a:path w="992163" h="469146">
                  <a:moveTo>
                    <a:pt x="788963" y="0"/>
                  </a:moveTo>
                  <a:cubicBezTo>
                    <a:pt x="901187" y="0"/>
                    <a:pt x="992163" y="105022"/>
                    <a:pt x="992163" y="234573"/>
                  </a:cubicBezTo>
                  <a:cubicBezTo>
                    <a:pt x="992163" y="364124"/>
                    <a:pt x="901187" y="469146"/>
                    <a:pt x="788963" y="469146"/>
                  </a:cubicBezTo>
                  <a:lnTo>
                    <a:pt x="203200" y="469146"/>
                  </a:lnTo>
                  <a:cubicBezTo>
                    <a:pt x="90976" y="469146"/>
                    <a:pt x="0" y="364124"/>
                    <a:pt x="0" y="234573"/>
                  </a:cubicBezTo>
                  <a:cubicBezTo>
                    <a:pt x="0" y="10502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0" name="TextBox 102">
              <a:extLst>
                <a:ext uri="{FF2B5EF4-FFF2-40B4-BE49-F238E27FC236}">
                  <a16:creationId xmlns:a16="http://schemas.microsoft.com/office/drawing/2014/main" id="{338B25C6-1485-7A7C-0406-0CD0A73DF9CB}"/>
                </a:ext>
              </a:extLst>
            </p:cNvPr>
            <p:cNvSpPr txBox="1"/>
            <p:nvPr/>
          </p:nvSpPr>
          <p:spPr>
            <a:xfrm>
              <a:off x="0" y="-57150"/>
              <a:ext cx="992163" cy="526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view nominee</a:t>
              </a:r>
            </a:p>
          </p:txBody>
        </p:sp>
      </p:grpSp>
      <p:sp>
        <p:nvSpPr>
          <p:cNvPr id="111" name="AutoShape 103">
            <a:extLst>
              <a:ext uri="{FF2B5EF4-FFF2-40B4-BE49-F238E27FC236}">
                <a16:creationId xmlns:a16="http://schemas.microsoft.com/office/drawing/2014/main" id="{913E745B-918D-0C28-B3B1-D640D6BA3B0F}"/>
              </a:ext>
            </a:extLst>
          </p:cNvPr>
          <p:cNvSpPr/>
          <p:nvPr/>
        </p:nvSpPr>
        <p:spPr>
          <a:xfrm>
            <a:off x="1987247" y="5519332"/>
            <a:ext cx="1869034" cy="32623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112" name="Group 104">
            <a:extLst>
              <a:ext uri="{FF2B5EF4-FFF2-40B4-BE49-F238E27FC236}">
                <a16:creationId xmlns:a16="http://schemas.microsoft.com/office/drawing/2014/main" id="{090644C9-9F8B-4D1E-C1AC-BE7EAF1AAA6C}"/>
              </a:ext>
            </a:extLst>
          </p:cNvPr>
          <p:cNvGrpSpPr/>
          <p:nvPr/>
        </p:nvGrpSpPr>
        <p:grpSpPr>
          <a:xfrm>
            <a:off x="2872282" y="8703106"/>
            <a:ext cx="2302716" cy="852882"/>
            <a:chOff x="0" y="0"/>
            <a:chExt cx="1334225" cy="494171"/>
          </a:xfrm>
        </p:grpSpPr>
        <p:sp>
          <p:nvSpPr>
            <p:cNvPr id="113" name="Freeform 105">
              <a:extLst>
                <a:ext uri="{FF2B5EF4-FFF2-40B4-BE49-F238E27FC236}">
                  <a16:creationId xmlns:a16="http://schemas.microsoft.com/office/drawing/2014/main" id="{D5EBD862-3B29-EBF8-FA62-34F8C865B7C8}"/>
                </a:ext>
              </a:extLst>
            </p:cNvPr>
            <p:cNvSpPr/>
            <p:nvPr/>
          </p:nvSpPr>
          <p:spPr>
            <a:xfrm>
              <a:off x="0" y="0"/>
              <a:ext cx="1334225" cy="494171"/>
            </a:xfrm>
            <a:custGeom>
              <a:avLst/>
              <a:gdLst/>
              <a:ahLst/>
              <a:cxnLst/>
              <a:rect l="l" t="t" r="r" b="b"/>
              <a:pathLst>
                <a:path w="1334225" h="494171">
                  <a:moveTo>
                    <a:pt x="1131025" y="0"/>
                  </a:moveTo>
                  <a:cubicBezTo>
                    <a:pt x="1243249" y="0"/>
                    <a:pt x="1334225" y="110624"/>
                    <a:pt x="1334225" y="247086"/>
                  </a:cubicBezTo>
                  <a:cubicBezTo>
                    <a:pt x="1334225" y="383547"/>
                    <a:pt x="1243249" y="494171"/>
                    <a:pt x="1131025" y="494171"/>
                  </a:cubicBezTo>
                  <a:lnTo>
                    <a:pt x="203200" y="494171"/>
                  </a:lnTo>
                  <a:cubicBezTo>
                    <a:pt x="90976" y="494171"/>
                    <a:pt x="0" y="383547"/>
                    <a:pt x="0" y="247086"/>
                  </a:cubicBezTo>
                  <a:cubicBezTo>
                    <a:pt x="0" y="11062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F81BD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4" name="TextBox 106">
              <a:extLst>
                <a:ext uri="{FF2B5EF4-FFF2-40B4-BE49-F238E27FC236}">
                  <a16:creationId xmlns:a16="http://schemas.microsoft.com/office/drawing/2014/main" id="{A526954B-A525-93ED-4C01-4BDF0521143B}"/>
                </a:ext>
              </a:extLst>
            </p:cNvPr>
            <p:cNvSpPr txBox="1"/>
            <p:nvPr/>
          </p:nvSpPr>
          <p:spPr>
            <a:xfrm>
              <a:off x="0" y="-57150"/>
              <a:ext cx="1334225" cy="551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 err="1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complians</a:t>
              </a:r>
              <a:endParaRPr lang="en-US" sz="3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115" name="Rectangle 114"/>
          <p:cNvSpPr/>
          <p:nvPr/>
        </p:nvSpPr>
        <p:spPr>
          <a:xfrm>
            <a:off x="2043144" y="260780"/>
            <a:ext cx="16260283" cy="10108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26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7A6DD15-FC95-9624-1B15-1D22BA10C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818589"/>
              </p:ext>
            </p:extLst>
          </p:nvPr>
        </p:nvGraphicFramePr>
        <p:xfrm>
          <a:off x="609600" y="1333500"/>
          <a:ext cx="16154400" cy="7772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79355">
                  <a:extLst>
                    <a:ext uri="{9D8B030D-6E8A-4147-A177-3AD203B41FA5}">
                      <a16:colId xmlns:a16="http://schemas.microsoft.com/office/drawing/2014/main" val="2327382802"/>
                    </a:ext>
                  </a:extLst>
                </a:gridCol>
                <a:gridCol w="3499738">
                  <a:extLst>
                    <a:ext uri="{9D8B030D-6E8A-4147-A177-3AD203B41FA5}">
                      <a16:colId xmlns:a16="http://schemas.microsoft.com/office/drawing/2014/main" val="2708558430"/>
                    </a:ext>
                  </a:extLst>
                </a:gridCol>
                <a:gridCol w="4653841">
                  <a:extLst>
                    <a:ext uri="{9D8B030D-6E8A-4147-A177-3AD203B41FA5}">
                      <a16:colId xmlns:a16="http://schemas.microsoft.com/office/drawing/2014/main" val="1166251610"/>
                    </a:ext>
                  </a:extLst>
                </a:gridCol>
                <a:gridCol w="3621466">
                  <a:extLst>
                    <a:ext uri="{9D8B030D-6E8A-4147-A177-3AD203B41FA5}">
                      <a16:colId xmlns:a16="http://schemas.microsoft.com/office/drawing/2014/main" val="3762258560"/>
                    </a:ext>
                  </a:extLst>
                </a:gridCol>
              </a:tblGrid>
              <a:tr h="10126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Field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effectLst/>
                        </a:rPr>
                        <a:t>Type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Constraints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Description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1162506"/>
                  </a:ext>
                </a:extLst>
              </a:tr>
              <a:tr h="20883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ID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int(10)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Primary Key (AutoIncrement)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effectLst/>
                        </a:rPr>
                        <a:t>Unique field.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9015951"/>
                  </a:ext>
                </a:extLst>
              </a:tr>
              <a:tr h="10126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client_id 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 dirty="0">
                          <a:effectLst/>
                        </a:rPr>
                        <a:t>Int(10)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foreign key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Unique field.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0399141"/>
                  </a:ext>
                </a:extLst>
              </a:tr>
              <a:tr h="1424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effectLst/>
                        </a:rPr>
                        <a:t>subject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varchar(255)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 Specify subject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7769112"/>
                  </a:ext>
                </a:extLst>
              </a:tr>
              <a:tr h="10126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feedback_message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text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Specify feedback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3786607"/>
                  </a:ext>
                </a:extLst>
              </a:tr>
              <a:tr h="12216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effectLst/>
                        </a:rPr>
                        <a:t>Submission_date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2000">
                          <a:effectLst/>
                        </a:rPr>
                        <a:t>Timestamp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 Current Timestamp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effectLst/>
                        </a:rPr>
                        <a:t>Specify </a:t>
                      </a:r>
                      <a:r>
                        <a:rPr lang="en-IN" sz="2000" kern="1200" dirty="0">
                          <a:effectLst/>
                        </a:rPr>
                        <a:t>Contact Number.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9084646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AE8BEA96-FF86-36D8-55E1-6599C4FE2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83402"/>
            <a:ext cx="15011400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Name: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client_feedback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Use: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client_feedback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391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762A2D8-AC79-6A63-C3C6-1CB077750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738528"/>
              </p:ext>
            </p:extLst>
          </p:nvPr>
        </p:nvGraphicFramePr>
        <p:xfrm>
          <a:off x="914400" y="1257301"/>
          <a:ext cx="16306799" cy="75443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31541">
                  <a:extLst>
                    <a:ext uri="{9D8B030D-6E8A-4147-A177-3AD203B41FA5}">
                      <a16:colId xmlns:a16="http://schemas.microsoft.com/office/drawing/2014/main" val="2900190419"/>
                    </a:ext>
                  </a:extLst>
                </a:gridCol>
                <a:gridCol w="3431541">
                  <a:extLst>
                    <a:ext uri="{9D8B030D-6E8A-4147-A177-3AD203B41FA5}">
                      <a16:colId xmlns:a16="http://schemas.microsoft.com/office/drawing/2014/main" val="3425757180"/>
                    </a:ext>
                  </a:extLst>
                </a:gridCol>
                <a:gridCol w="3373820">
                  <a:extLst>
                    <a:ext uri="{9D8B030D-6E8A-4147-A177-3AD203B41FA5}">
                      <a16:colId xmlns:a16="http://schemas.microsoft.com/office/drawing/2014/main" val="3086420793"/>
                    </a:ext>
                  </a:extLst>
                </a:gridCol>
                <a:gridCol w="6069897">
                  <a:extLst>
                    <a:ext uri="{9D8B030D-6E8A-4147-A177-3AD203B41FA5}">
                      <a16:colId xmlns:a16="http://schemas.microsoft.com/office/drawing/2014/main" val="2056942159"/>
                    </a:ext>
                  </a:extLst>
                </a:gridCol>
              </a:tblGrid>
              <a:tr h="7996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 dirty="0">
                          <a:effectLst/>
                        </a:rPr>
                        <a:t>Field 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Type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Constraints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Description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7407619"/>
                  </a:ext>
                </a:extLst>
              </a:tr>
              <a:tr h="12947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>
                          <a:effectLst/>
                        </a:rPr>
                        <a:t>acctype_id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int(10)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Primary Key (AutoIncrement)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Unique field.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4322812"/>
                  </a:ext>
                </a:extLst>
              </a:tr>
              <a:tr h="9138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Name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varchar(200)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 Name.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8053727"/>
                  </a:ext>
                </a:extLst>
              </a:tr>
              <a:tr h="1794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800" kern="1200">
                          <a:effectLst/>
                        </a:rPr>
                        <a:t>discription</a:t>
                      </a:r>
                      <a:endParaRPr lang="en-IN" sz="28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800" kern="1200">
                          <a:effectLst/>
                        </a:rPr>
                        <a:t> 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Longtext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description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2765419"/>
                  </a:ext>
                </a:extLst>
              </a:tr>
              <a:tr h="9138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Rate 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Varchar(200)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     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rate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7152551"/>
                  </a:ext>
                </a:extLst>
              </a:tr>
              <a:tr h="9138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 dirty="0" err="1">
                          <a:effectLst/>
                        </a:rPr>
                        <a:t>Is_active</a:t>
                      </a:r>
                      <a:r>
                        <a:rPr lang="en-IN" sz="2800" kern="1200" dirty="0">
                          <a:effectLst/>
                        </a:rPr>
                        <a:t> 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Tinyint(1)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 dirty="0">
                          <a:effectLst/>
                        </a:rPr>
                        <a:t>Not null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active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5406678"/>
                  </a:ext>
                </a:extLst>
              </a:tr>
              <a:tr h="9138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Min_balance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 dirty="0">
                          <a:effectLst/>
                        </a:rPr>
                        <a:t>Decimal(10,2)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 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 dirty="0">
                          <a:effectLst/>
                        </a:rPr>
                        <a:t>Specify minimum balance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5784223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5D500C73-DE69-B28B-8A74-EBC0AE939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85800" y="178594"/>
            <a:ext cx="1805940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ib_acc_types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a/c types.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350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736455F-73C6-863F-88D4-ADFBA0345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552454"/>
              </p:ext>
            </p:extLst>
          </p:nvPr>
        </p:nvGraphicFramePr>
        <p:xfrm>
          <a:off x="685800" y="1943100"/>
          <a:ext cx="16611600" cy="68805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95682">
                  <a:extLst>
                    <a:ext uri="{9D8B030D-6E8A-4147-A177-3AD203B41FA5}">
                      <a16:colId xmlns:a16="http://schemas.microsoft.com/office/drawing/2014/main" val="2401494976"/>
                    </a:ext>
                  </a:extLst>
                </a:gridCol>
                <a:gridCol w="3495682">
                  <a:extLst>
                    <a:ext uri="{9D8B030D-6E8A-4147-A177-3AD203B41FA5}">
                      <a16:colId xmlns:a16="http://schemas.microsoft.com/office/drawing/2014/main" val="460271599"/>
                    </a:ext>
                  </a:extLst>
                </a:gridCol>
                <a:gridCol w="3436883">
                  <a:extLst>
                    <a:ext uri="{9D8B030D-6E8A-4147-A177-3AD203B41FA5}">
                      <a16:colId xmlns:a16="http://schemas.microsoft.com/office/drawing/2014/main" val="2887323289"/>
                    </a:ext>
                  </a:extLst>
                </a:gridCol>
                <a:gridCol w="6183353">
                  <a:extLst>
                    <a:ext uri="{9D8B030D-6E8A-4147-A177-3AD203B41FA5}">
                      <a16:colId xmlns:a16="http://schemas.microsoft.com/office/drawing/2014/main" val="3168347317"/>
                    </a:ext>
                  </a:extLst>
                </a:gridCol>
              </a:tblGrid>
              <a:tr h="62840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 dirty="0">
                          <a:effectLst/>
                        </a:rPr>
                        <a:t>Field 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Type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 dirty="0">
                          <a:effectLst/>
                        </a:rPr>
                        <a:t>Constraints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Description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325138"/>
                  </a:ext>
                </a:extLst>
              </a:tr>
              <a:tr h="10175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>
                          <a:effectLst/>
                        </a:rPr>
                        <a:t>Admin_id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int(11)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Primary Key (AutoIncrement)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Unique field.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2364316"/>
                  </a:ext>
                </a:extLst>
              </a:tr>
              <a:tr h="718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Name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 Name.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2707624"/>
                  </a:ext>
                </a:extLst>
              </a:tr>
              <a:tr h="718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email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 email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6069250"/>
                  </a:ext>
                </a:extLst>
              </a:tr>
              <a:tr h="718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 dirty="0">
                          <a:effectLst/>
                        </a:rPr>
                        <a:t>password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 password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3933806"/>
                  </a:ext>
                </a:extLst>
              </a:tr>
              <a:tr h="718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profile_pic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 profile picture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640894"/>
                  </a:ext>
                </a:extLst>
              </a:tr>
              <a:tr h="718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Is_active 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Tinyint(1)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active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8454970"/>
                  </a:ext>
                </a:extLst>
              </a:tr>
              <a:tr h="718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3600">
                          <a:effectLst/>
                        </a:rPr>
                        <a:t>otp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Varchar(6)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allows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otp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4772124"/>
                  </a:ext>
                </a:extLst>
              </a:tr>
              <a:tr h="718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Otp_expiry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Date_time 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Allows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 dirty="0">
                          <a:effectLst/>
                        </a:rPr>
                        <a:t>Specify </a:t>
                      </a:r>
                      <a:r>
                        <a:rPr lang="en-IN" sz="3600" kern="1200" dirty="0" err="1">
                          <a:effectLst/>
                        </a:rPr>
                        <a:t>otp</a:t>
                      </a:r>
                      <a:r>
                        <a:rPr lang="en-IN" sz="3600" kern="1200" dirty="0">
                          <a:effectLst/>
                        </a:rPr>
                        <a:t> expiry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034488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0F952DF5-C84A-7074-8763-A51FC875A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99136"/>
            <a:ext cx="16611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ib_admin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 admin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297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5366F69-6BAC-3478-682A-D1EF0C8AF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304715"/>
              </p:ext>
            </p:extLst>
          </p:nvPr>
        </p:nvGraphicFramePr>
        <p:xfrm>
          <a:off x="990600" y="1485900"/>
          <a:ext cx="16383000" cy="78485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6085">
                  <a:extLst>
                    <a:ext uri="{9D8B030D-6E8A-4147-A177-3AD203B41FA5}">
                      <a16:colId xmlns:a16="http://schemas.microsoft.com/office/drawing/2014/main" val="533955326"/>
                    </a:ext>
                  </a:extLst>
                </a:gridCol>
                <a:gridCol w="3260954">
                  <a:extLst>
                    <a:ext uri="{9D8B030D-6E8A-4147-A177-3AD203B41FA5}">
                      <a16:colId xmlns:a16="http://schemas.microsoft.com/office/drawing/2014/main" val="1350720929"/>
                    </a:ext>
                  </a:extLst>
                </a:gridCol>
                <a:gridCol w="4013070">
                  <a:extLst>
                    <a:ext uri="{9D8B030D-6E8A-4147-A177-3AD203B41FA5}">
                      <a16:colId xmlns:a16="http://schemas.microsoft.com/office/drawing/2014/main" val="3792266377"/>
                    </a:ext>
                  </a:extLst>
                </a:gridCol>
                <a:gridCol w="5712891">
                  <a:extLst>
                    <a:ext uri="{9D8B030D-6E8A-4147-A177-3AD203B41FA5}">
                      <a16:colId xmlns:a16="http://schemas.microsoft.com/office/drawing/2014/main" val="797682398"/>
                    </a:ext>
                  </a:extLst>
                </a:gridCol>
              </a:tblGrid>
              <a:tr h="6081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Field 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Type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Constraints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Description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3703025"/>
                  </a:ext>
                </a:extLst>
              </a:tr>
              <a:tr h="9847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>
                          <a:effectLst/>
                        </a:rPr>
                        <a:t>account_id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int(11)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 dirty="0">
                          <a:effectLst/>
                        </a:rPr>
                        <a:t>Primary Key (</a:t>
                      </a:r>
                      <a:r>
                        <a:rPr lang="en-US" sz="2800" kern="1200" dirty="0" err="1">
                          <a:effectLst/>
                        </a:rPr>
                        <a:t>AutoIncrement</a:t>
                      </a:r>
                      <a:r>
                        <a:rPr lang="en-US" sz="2800" kern="1200" dirty="0">
                          <a:effectLst/>
                        </a:rPr>
                        <a:t>)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Unique field.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3364659"/>
                  </a:ext>
                </a:extLst>
              </a:tr>
              <a:tr h="6950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Acc_Name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varchar(200)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  a/c  Name.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8002932"/>
                  </a:ext>
                </a:extLst>
              </a:tr>
              <a:tr h="6950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account_number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varchar(200)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  a/c number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742855"/>
                  </a:ext>
                </a:extLst>
              </a:tr>
              <a:tr h="6950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Acc_type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varchar(200)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  acc type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254336"/>
                  </a:ext>
                </a:extLst>
              </a:tr>
              <a:tr h="6950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Acc_rate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varchar(200)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 dirty="0">
                          <a:effectLst/>
                        </a:rPr>
                        <a:t>Specify   </a:t>
                      </a:r>
                      <a:r>
                        <a:rPr lang="en-IN" sz="2800" kern="1200" dirty="0" err="1">
                          <a:effectLst/>
                        </a:rPr>
                        <a:t>acc</a:t>
                      </a:r>
                      <a:r>
                        <a:rPr lang="en-IN" sz="2800" kern="1200" dirty="0">
                          <a:effectLst/>
                        </a:rPr>
                        <a:t> rate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9340966"/>
                  </a:ext>
                </a:extLst>
              </a:tr>
              <a:tr h="6950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Acc_status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varchar(200)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  acc status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2656416"/>
                  </a:ext>
                </a:extLst>
              </a:tr>
              <a:tr h="6950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Acc_amount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varchar(200)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 a/c amount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5297383"/>
                  </a:ext>
                </a:extLst>
              </a:tr>
              <a:tr h="6950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800" kern="1200">
                          <a:effectLst/>
                        </a:rPr>
                        <a:t>client_id 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int(10)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allows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client id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0960311"/>
                  </a:ext>
                </a:extLst>
              </a:tr>
              <a:tr h="6950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Created-at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timestamp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Specify created-at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818239"/>
                  </a:ext>
                </a:extLst>
              </a:tr>
              <a:tr h="6950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 dirty="0" err="1">
                          <a:effectLst/>
                        </a:rPr>
                        <a:t>Is_active</a:t>
                      </a:r>
                      <a:r>
                        <a:rPr lang="en-IN" sz="2800" kern="1200" dirty="0">
                          <a:effectLst/>
                        </a:rPr>
                        <a:t> 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Tinyint(1)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Not null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 dirty="0">
                          <a:effectLst/>
                        </a:rPr>
                        <a:t>Specify active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0906915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2840CD9D-016B-E7F3-8927-CA4BEEC48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9191" y="290034"/>
            <a:ext cx="1086701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 </a:t>
            </a:r>
            <a:r>
              <a:rPr kumimoji="0" lang="en-US" altLang="en-US" sz="3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ib_bankaccounts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bankaccounts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166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98419" y="1792536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985624" y="2063767"/>
            <a:ext cx="13560576" cy="2180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62"/>
              </a:lnSpc>
            </a:pPr>
            <a:r>
              <a:rPr lang="en-US" sz="18527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Introduction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-557230" y="6765405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621044" y="5793896"/>
            <a:ext cx="12568762" cy="233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02"/>
              </a:lnSpc>
            </a:pPr>
            <a:r>
              <a:rPr lang="en-US" sz="5667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project profile</a:t>
            </a:r>
          </a:p>
          <a:p>
            <a:pPr algn="ctr">
              <a:lnSpc>
                <a:spcPts val="7934"/>
              </a:lnSpc>
            </a:pPr>
            <a:r>
              <a:rPr lang="en-US" sz="5667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project introduction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2AA19DF-EE25-7904-E8FB-E41A89576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688654"/>
              </p:ext>
            </p:extLst>
          </p:nvPr>
        </p:nvGraphicFramePr>
        <p:xfrm>
          <a:off x="609600" y="1181100"/>
          <a:ext cx="16764000" cy="83699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75064">
                  <a:extLst>
                    <a:ext uri="{9D8B030D-6E8A-4147-A177-3AD203B41FA5}">
                      <a16:colId xmlns:a16="http://schemas.microsoft.com/office/drawing/2014/main" val="1676822222"/>
                    </a:ext>
                  </a:extLst>
                </a:gridCol>
                <a:gridCol w="3336789">
                  <a:extLst>
                    <a:ext uri="{9D8B030D-6E8A-4147-A177-3AD203B41FA5}">
                      <a16:colId xmlns:a16="http://schemas.microsoft.com/office/drawing/2014/main" val="3734614091"/>
                    </a:ext>
                  </a:extLst>
                </a:gridCol>
                <a:gridCol w="4106397">
                  <a:extLst>
                    <a:ext uri="{9D8B030D-6E8A-4147-A177-3AD203B41FA5}">
                      <a16:colId xmlns:a16="http://schemas.microsoft.com/office/drawing/2014/main" val="2684277606"/>
                    </a:ext>
                  </a:extLst>
                </a:gridCol>
                <a:gridCol w="5845750">
                  <a:extLst>
                    <a:ext uri="{9D8B030D-6E8A-4147-A177-3AD203B41FA5}">
                      <a16:colId xmlns:a16="http://schemas.microsoft.com/office/drawing/2014/main" val="1676897991"/>
                    </a:ext>
                  </a:extLst>
                </a:gridCol>
              </a:tblGrid>
              <a:tr h="5365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 dirty="0">
                          <a:effectLst/>
                        </a:rPr>
                        <a:t>Field </a:t>
                      </a:r>
                      <a:endParaRPr lang="en-IN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Type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Constraints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Description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748425"/>
                  </a:ext>
                </a:extLst>
              </a:tr>
              <a:tr h="8687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>
                          <a:effectLst/>
                        </a:rPr>
                        <a:t>client_id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int(11)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Primary Key (AutoIncrement)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Unique field.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7670148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Name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  Name.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1562833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phone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  phone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7732524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Adress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  adress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816335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Email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  email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9818636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Adhar_number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 dirty="0">
                          <a:effectLst/>
                        </a:rPr>
                        <a:t>Specify   </a:t>
                      </a:r>
                      <a:r>
                        <a:rPr lang="en-IN" sz="3200" kern="1200" dirty="0" err="1">
                          <a:effectLst/>
                        </a:rPr>
                        <a:t>adhar_number</a:t>
                      </a:r>
                      <a:endParaRPr lang="en-IN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159635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Pan_number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 pan_number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7271325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3200" kern="1200">
                          <a:effectLst/>
                        </a:rPr>
                        <a:t>password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  password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5702856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Profile_pic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profile picture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2274615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 dirty="0" err="1">
                          <a:effectLst/>
                        </a:rPr>
                        <a:t>Is_active</a:t>
                      </a:r>
                      <a:r>
                        <a:rPr lang="en-IN" sz="3200" kern="1200" dirty="0">
                          <a:effectLst/>
                        </a:rPr>
                        <a:t> </a:t>
                      </a:r>
                      <a:endParaRPr lang="en-IN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Tinyint(1)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active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2708176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>
                          <a:effectLst/>
                        </a:rPr>
                        <a:t>otp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Varchar(6)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allows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otp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3827283"/>
                  </a:ext>
                </a:extLst>
              </a:tr>
              <a:tr h="6131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Otp_expiry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Datetime 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Allows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 dirty="0">
                          <a:effectLst/>
                        </a:rPr>
                        <a:t>Specify </a:t>
                      </a:r>
                      <a:r>
                        <a:rPr lang="en-IN" sz="3200" kern="1200" dirty="0" err="1">
                          <a:effectLst/>
                        </a:rPr>
                        <a:t>otp</a:t>
                      </a:r>
                      <a:r>
                        <a:rPr lang="en-IN" sz="3200" kern="1200" dirty="0">
                          <a:effectLst/>
                        </a:rPr>
                        <a:t> expiry</a:t>
                      </a:r>
                      <a:endParaRPr lang="en-IN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8916768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60E4E754-EDA7-A111-0477-E6AC332B6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1469" y="-55721"/>
            <a:ext cx="859421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ib_clients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 clients.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586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E38E77E-1A65-84C0-54F8-52905DA17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703435"/>
              </p:ext>
            </p:extLst>
          </p:nvPr>
        </p:nvGraphicFramePr>
        <p:xfrm>
          <a:off x="457200" y="1409701"/>
          <a:ext cx="17297400" cy="83871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98776">
                  <a:extLst>
                    <a:ext uri="{9D8B030D-6E8A-4147-A177-3AD203B41FA5}">
                      <a16:colId xmlns:a16="http://schemas.microsoft.com/office/drawing/2014/main" val="3740913112"/>
                    </a:ext>
                  </a:extLst>
                </a:gridCol>
                <a:gridCol w="3439205">
                  <a:extLst>
                    <a:ext uri="{9D8B030D-6E8A-4147-A177-3AD203B41FA5}">
                      <a16:colId xmlns:a16="http://schemas.microsoft.com/office/drawing/2014/main" val="589353603"/>
                    </a:ext>
                  </a:extLst>
                </a:gridCol>
                <a:gridCol w="4235178">
                  <a:extLst>
                    <a:ext uri="{9D8B030D-6E8A-4147-A177-3AD203B41FA5}">
                      <a16:colId xmlns:a16="http://schemas.microsoft.com/office/drawing/2014/main" val="2185110669"/>
                    </a:ext>
                  </a:extLst>
                </a:gridCol>
                <a:gridCol w="6024241">
                  <a:extLst>
                    <a:ext uri="{9D8B030D-6E8A-4147-A177-3AD203B41FA5}">
                      <a16:colId xmlns:a16="http://schemas.microsoft.com/office/drawing/2014/main" val="981989467"/>
                    </a:ext>
                  </a:extLst>
                </a:gridCol>
              </a:tblGrid>
              <a:tr h="6221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Field 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Type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Constraints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Description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9903377"/>
                  </a:ext>
                </a:extLst>
              </a:tr>
              <a:tr h="100741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id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int(11)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Primary Key (AutoIncrement)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Unique field.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4842759"/>
                  </a:ext>
                </a:extLst>
              </a:tr>
              <a:tr h="9879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>
                          <a:effectLst/>
                        </a:rPr>
                        <a:t>client_id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int(11)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200">
                          <a:effectLst/>
                        </a:rPr>
                        <a:t>Specify   client id.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129817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Nominee_Name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   nominee Name.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6010045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Relation 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284901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Nominee_Email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nominee  email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0967477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Nominee</a:t>
                      </a:r>
                      <a:r>
                        <a:rPr lang="en-US" sz="3200" kern="1200">
                          <a:effectLst/>
                        </a:rPr>
                        <a:t>_phone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  Nominee_phone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4956272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Nominee_Adress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varchar(200)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  Nominee_adress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7209248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Is_active 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Tinyint(1)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active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3620731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Adhar_number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varchar(12)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Specify   adhar_number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0837648"/>
                  </a:ext>
                </a:extLst>
              </a:tr>
              <a:tr h="7110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Pan_number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varchar(10)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>
                          <a:effectLst/>
                        </a:rPr>
                        <a:t>Not null</a:t>
                      </a:r>
                      <a:endParaRPr lang="en-IN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200" kern="1200" dirty="0">
                          <a:effectLst/>
                        </a:rPr>
                        <a:t>Specify  </a:t>
                      </a:r>
                      <a:r>
                        <a:rPr lang="en-IN" sz="3200" kern="1200" dirty="0" err="1">
                          <a:effectLst/>
                        </a:rPr>
                        <a:t>pan_number</a:t>
                      </a:r>
                      <a:endParaRPr lang="en-IN" sz="3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8276635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43E6F224-7226-5F71-2784-6F3E212F5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8791" y="96679"/>
            <a:ext cx="9250417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ib_nominees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nominees  .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393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A484335-D115-152A-9CCB-FEDCAE09E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746451"/>
              </p:ext>
            </p:extLst>
          </p:nvPr>
        </p:nvGraphicFramePr>
        <p:xfrm>
          <a:off x="381000" y="1257301"/>
          <a:ext cx="17526000" cy="79090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33022">
                  <a:extLst>
                    <a:ext uri="{9D8B030D-6E8A-4147-A177-3AD203B41FA5}">
                      <a16:colId xmlns:a16="http://schemas.microsoft.com/office/drawing/2014/main" val="1767616721"/>
                    </a:ext>
                  </a:extLst>
                </a:gridCol>
                <a:gridCol w="3488461">
                  <a:extLst>
                    <a:ext uri="{9D8B030D-6E8A-4147-A177-3AD203B41FA5}">
                      <a16:colId xmlns:a16="http://schemas.microsoft.com/office/drawing/2014/main" val="711454633"/>
                    </a:ext>
                  </a:extLst>
                </a:gridCol>
                <a:gridCol w="4293053">
                  <a:extLst>
                    <a:ext uri="{9D8B030D-6E8A-4147-A177-3AD203B41FA5}">
                      <a16:colId xmlns:a16="http://schemas.microsoft.com/office/drawing/2014/main" val="2620178807"/>
                    </a:ext>
                  </a:extLst>
                </a:gridCol>
                <a:gridCol w="6111464">
                  <a:extLst>
                    <a:ext uri="{9D8B030D-6E8A-4147-A177-3AD203B41FA5}">
                      <a16:colId xmlns:a16="http://schemas.microsoft.com/office/drawing/2014/main" val="2244737171"/>
                    </a:ext>
                  </a:extLst>
                </a:gridCol>
              </a:tblGrid>
              <a:tr h="59927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 dirty="0">
                          <a:effectLst/>
                        </a:rPr>
                        <a:t>Field 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Type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Constraints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Description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5617595"/>
                  </a:ext>
                </a:extLst>
              </a:tr>
              <a:tr h="12359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>
                          <a:effectLst/>
                        </a:rPr>
                        <a:t>staff_id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int(11)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Primary Key (AutoIncrement)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Unique field.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714220"/>
                  </a:ext>
                </a:extLst>
              </a:tr>
              <a:tr h="60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Name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 Name.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5403214"/>
                  </a:ext>
                </a:extLst>
              </a:tr>
              <a:tr h="60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 dirty="0">
                          <a:effectLst/>
                        </a:rPr>
                        <a:t>phone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 phone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5670706"/>
                  </a:ext>
                </a:extLst>
              </a:tr>
              <a:tr h="60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Email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 email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7588667"/>
                  </a:ext>
                </a:extLst>
              </a:tr>
              <a:tr h="60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password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 password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4835743"/>
                  </a:ext>
                </a:extLst>
              </a:tr>
              <a:tr h="60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Sex            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 sex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062032"/>
                  </a:ext>
                </a:extLst>
              </a:tr>
              <a:tr h="60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Profile_pic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profile picture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2097398"/>
                  </a:ext>
                </a:extLst>
              </a:tr>
              <a:tr h="60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>
                          <a:effectLst/>
                        </a:rPr>
                        <a:t>otp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Varchar(6)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allows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otp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8371728"/>
                  </a:ext>
                </a:extLst>
              </a:tr>
              <a:tr h="60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Otp_expiry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Datetime 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Allows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otp expiry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9266550"/>
                  </a:ext>
                </a:extLst>
              </a:tr>
              <a:tr h="60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Adhar_number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varchar(12)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 adhar_number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2620153"/>
                  </a:ext>
                </a:extLst>
              </a:tr>
              <a:tr h="60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Pan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varchar(10)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 dirty="0">
                          <a:effectLst/>
                        </a:rPr>
                        <a:t>Specify  </a:t>
                      </a:r>
                      <a:r>
                        <a:rPr lang="en-IN" sz="3600" kern="1200" dirty="0" err="1">
                          <a:effectLst/>
                        </a:rPr>
                        <a:t>pan_number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0035395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1410BABA-E13E-245C-E8AD-EA20A2332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5762" y="-117277"/>
            <a:ext cx="841602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</a:t>
            </a:r>
            <a:r>
              <a:rPr kumimoji="0" lang="en-US" altLang="en-US" sz="3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ib_staff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 .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089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C0E0AE3-9D8B-0F24-CDCE-207CAD2B6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59048"/>
              </p:ext>
            </p:extLst>
          </p:nvPr>
        </p:nvGraphicFramePr>
        <p:xfrm>
          <a:off x="533400" y="952501"/>
          <a:ext cx="17221200" cy="89915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15183">
                  <a:extLst>
                    <a:ext uri="{9D8B030D-6E8A-4147-A177-3AD203B41FA5}">
                      <a16:colId xmlns:a16="http://schemas.microsoft.com/office/drawing/2014/main" val="3680820309"/>
                    </a:ext>
                  </a:extLst>
                </a:gridCol>
                <a:gridCol w="3646339">
                  <a:extLst>
                    <a:ext uri="{9D8B030D-6E8A-4147-A177-3AD203B41FA5}">
                      <a16:colId xmlns:a16="http://schemas.microsoft.com/office/drawing/2014/main" val="1026980341"/>
                    </a:ext>
                  </a:extLst>
                </a:gridCol>
                <a:gridCol w="4151963">
                  <a:extLst>
                    <a:ext uri="{9D8B030D-6E8A-4147-A177-3AD203B41FA5}">
                      <a16:colId xmlns:a16="http://schemas.microsoft.com/office/drawing/2014/main" val="254793171"/>
                    </a:ext>
                  </a:extLst>
                </a:gridCol>
                <a:gridCol w="5907715">
                  <a:extLst>
                    <a:ext uri="{9D8B030D-6E8A-4147-A177-3AD203B41FA5}">
                      <a16:colId xmlns:a16="http://schemas.microsoft.com/office/drawing/2014/main" val="780983103"/>
                    </a:ext>
                  </a:extLst>
                </a:gridCol>
              </a:tblGrid>
              <a:tr h="12504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Field 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Type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Constraints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Description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5408726"/>
                  </a:ext>
                </a:extLst>
              </a:tr>
              <a:tr h="202477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>
                          <a:effectLst/>
                        </a:rPr>
                        <a:t>Id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int(11)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Primary Key (AutoIncrement)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 kern="1200">
                          <a:effectLst/>
                        </a:rPr>
                        <a:t>Unique field.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7570248"/>
                  </a:ext>
                </a:extLst>
              </a:tr>
              <a:tr h="1429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Sys_Name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>
                          <a:effectLst/>
                        </a:rPr>
                        <a:t>longtext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 dirty="0">
                          <a:effectLst/>
                        </a:rPr>
                        <a:t>Not Null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name.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4519734"/>
                  </a:ext>
                </a:extLst>
              </a:tr>
              <a:tr h="1429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Sys_lageline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>
                          <a:effectLst/>
                        </a:rPr>
                        <a:t>longtext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tageline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9110787"/>
                  </a:ext>
                </a:extLst>
              </a:tr>
              <a:tr h="1429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Sys_logo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3600">
                          <a:effectLst/>
                        </a:rPr>
                        <a:t>Varchar(200)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Specify  logo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2718798"/>
                  </a:ext>
                </a:extLst>
              </a:tr>
              <a:tr h="14290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 dirty="0" err="1">
                          <a:effectLst/>
                        </a:rPr>
                        <a:t>Is_active</a:t>
                      </a:r>
                      <a:r>
                        <a:rPr lang="en-IN" sz="3600" kern="1200" dirty="0">
                          <a:effectLst/>
                        </a:rPr>
                        <a:t> 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 sz="3600" kern="1200" dirty="0" err="1">
                          <a:effectLst/>
                        </a:rPr>
                        <a:t>Tinyint</a:t>
                      </a:r>
                      <a:r>
                        <a:rPr lang="en-IN" sz="3600" kern="1200" dirty="0">
                          <a:effectLst/>
                        </a:rPr>
                        <a:t>(1)</a:t>
                      </a:r>
                      <a:endParaRPr lang="en-IN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>
                          <a:effectLst/>
                        </a:rPr>
                        <a:t>Not null</a:t>
                      </a:r>
                      <a:endParaRPr lang="en-IN" sz="3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3600" kern="1200" dirty="0">
                          <a:effectLst/>
                        </a:rPr>
                        <a:t>Specify active</a:t>
                      </a:r>
                      <a:endParaRPr lang="en-IN" sz="3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3832704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DE79628F-183B-3391-697F-5083EB595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242" y="97423"/>
            <a:ext cx="707341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ib_systemsetting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systemsettin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552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DFC6837-301A-F268-DD6D-65AA94D4EA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322857"/>
              </p:ext>
            </p:extLst>
          </p:nvPr>
        </p:nvGraphicFramePr>
        <p:xfrm>
          <a:off x="228600" y="1127089"/>
          <a:ext cx="17907000" cy="91774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227046">
                  <a:extLst>
                    <a:ext uri="{9D8B030D-6E8A-4147-A177-3AD203B41FA5}">
                      <a16:colId xmlns:a16="http://schemas.microsoft.com/office/drawing/2014/main" val="1508274639"/>
                    </a:ext>
                  </a:extLst>
                </a:gridCol>
                <a:gridCol w="912930">
                  <a:extLst>
                    <a:ext uri="{9D8B030D-6E8A-4147-A177-3AD203B41FA5}">
                      <a16:colId xmlns:a16="http://schemas.microsoft.com/office/drawing/2014/main" val="3428721438"/>
                    </a:ext>
                  </a:extLst>
                </a:gridCol>
                <a:gridCol w="1371872">
                  <a:extLst>
                    <a:ext uri="{9D8B030D-6E8A-4147-A177-3AD203B41FA5}">
                      <a16:colId xmlns:a16="http://schemas.microsoft.com/office/drawing/2014/main" val="3449963435"/>
                    </a:ext>
                  </a:extLst>
                </a:gridCol>
                <a:gridCol w="9395152">
                  <a:extLst>
                    <a:ext uri="{9D8B030D-6E8A-4147-A177-3AD203B41FA5}">
                      <a16:colId xmlns:a16="http://schemas.microsoft.com/office/drawing/2014/main" val="349578939"/>
                    </a:ext>
                  </a:extLst>
                </a:gridCol>
              </a:tblGrid>
              <a:tr h="7379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Field 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Type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Constraints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Description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7772398"/>
                  </a:ext>
                </a:extLst>
              </a:tr>
              <a:tr h="17315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tr_id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int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(11)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Primary Key (</a:t>
                      </a:r>
                      <a:r>
                        <a:rPr lang="en-US" sz="2000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AutoIncrement</a:t>
                      </a: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)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Unique field.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6576381"/>
                  </a:ext>
                </a:extLst>
              </a:tr>
              <a:tr h="7379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1800" b="1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code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Varchar(200)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Not null   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Specify code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8503435"/>
                  </a:ext>
                </a:extLst>
              </a:tr>
              <a:tr h="9863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account_id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int(11)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foreign keyclienbt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Specify account id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9205774"/>
                  </a:ext>
                </a:extLst>
              </a:tr>
              <a:tr h="7379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Tr_type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Varchar(200)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Not null      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Specify type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5146095"/>
                  </a:ext>
                </a:extLst>
              </a:tr>
              <a:tr h="7379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Tr_status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Varchar(200)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Specify status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3308909"/>
                  </a:ext>
                </a:extLst>
              </a:tr>
              <a:tr h="6137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client_id 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Int(10)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foreign key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Unique field.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4941035"/>
                  </a:ext>
                </a:extLst>
              </a:tr>
              <a:tr h="7379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transaction_amt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Varchar(200)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Specify </a:t>
                      </a:r>
                      <a:r>
                        <a:rPr lang="en-US" sz="2000" b="1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transaction </a:t>
                      </a:r>
                      <a:r>
                        <a:rPr lang="en-US" sz="2000" b="1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amt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2061543"/>
                  </a:ext>
                </a:extLst>
              </a:tr>
              <a:tr h="7379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receiving_acc_no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Varchar(200)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Specify </a:t>
                      </a:r>
                      <a:r>
                        <a:rPr lang="en-US" sz="2000" b="1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receiving </a:t>
                      </a:r>
                      <a:r>
                        <a:rPr lang="en-US" sz="2000" b="1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acc</a:t>
                      </a:r>
                      <a:r>
                        <a:rPr lang="en-US" sz="2000" b="1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 no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6011495"/>
                  </a:ext>
                </a:extLst>
              </a:tr>
              <a:tr h="7379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1800" b="1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Created-at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timestamp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Specify created-at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2179630"/>
                  </a:ext>
                </a:extLst>
              </a:tr>
              <a:tr h="6470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1800" b="1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Is_active 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Tinyint(1)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Specify active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9453578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7827EE97-D2A3-7670-56CD-775A05331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5523" y="82034"/>
            <a:ext cx="820622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ib_transaction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transaction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081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69B8029-90E8-90BF-8B6B-9A7B3F6E2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698578"/>
              </p:ext>
            </p:extLst>
          </p:nvPr>
        </p:nvGraphicFramePr>
        <p:xfrm>
          <a:off x="228601" y="1028703"/>
          <a:ext cx="17830800" cy="89153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49041">
                  <a:extLst>
                    <a:ext uri="{9D8B030D-6E8A-4147-A177-3AD203B41FA5}">
                      <a16:colId xmlns:a16="http://schemas.microsoft.com/office/drawing/2014/main" val="2340812582"/>
                    </a:ext>
                  </a:extLst>
                </a:gridCol>
                <a:gridCol w="79407">
                  <a:extLst>
                    <a:ext uri="{9D8B030D-6E8A-4147-A177-3AD203B41FA5}">
                      <a16:colId xmlns:a16="http://schemas.microsoft.com/office/drawing/2014/main" val="3543176327"/>
                    </a:ext>
                  </a:extLst>
                </a:gridCol>
                <a:gridCol w="4246405">
                  <a:extLst>
                    <a:ext uri="{9D8B030D-6E8A-4147-A177-3AD203B41FA5}">
                      <a16:colId xmlns:a16="http://schemas.microsoft.com/office/drawing/2014/main" val="3728574684"/>
                    </a:ext>
                  </a:extLst>
                </a:gridCol>
                <a:gridCol w="4246405">
                  <a:extLst>
                    <a:ext uri="{9D8B030D-6E8A-4147-A177-3AD203B41FA5}">
                      <a16:colId xmlns:a16="http://schemas.microsoft.com/office/drawing/2014/main" val="2107069047"/>
                    </a:ext>
                  </a:extLst>
                </a:gridCol>
                <a:gridCol w="5009542">
                  <a:extLst>
                    <a:ext uri="{9D8B030D-6E8A-4147-A177-3AD203B41FA5}">
                      <a16:colId xmlns:a16="http://schemas.microsoft.com/office/drawing/2014/main" val="4137303721"/>
                    </a:ext>
                  </a:extLst>
                </a:gridCol>
              </a:tblGrid>
              <a:tr h="44944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 dirty="0">
                          <a:effectLst/>
                        </a:rPr>
                        <a:t>Field 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Type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Constraints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Description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val="2656722951"/>
                  </a:ext>
                </a:extLst>
              </a:tr>
              <a:tr h="976897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>
                          <a:effectLst/>
                        </a:rPr>
                        <a:t>id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int(10)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Primary Key (AutoIncrement)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Unique field.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val="3832602390"/>
                  </a:ext>
                </a:extLst>
              </a:tr>
              <a:tr h="55469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dirty="0" err="1">
                          <a:effectLst/>
                        </a:rPr>
                        <a:t>loan_amount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 dirty="0">
                          <a:effectLst/>
                        </a:rPr>
                        <a:t>decimal(10,2)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dirty="0">
                          <a:effectLst/>
                        </a:rPr>
                        <a:t>foreign </a:t>
                      </a:r>
                      <a:r>
                        <a:rPr lang="en-US" sz="2400" dirty="0" err="1">
                          <a:effectLst/>
                        </a:rPr>
                        <a:t>keyclient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Specify account id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val="3271922026"/>
                  </a:ext>
                </a:extLst>
              </a:tr>
              <a:tr h="55469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>
                          <a:effectLst/>
                        </a:rPr>
                        <a:t>Application_date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datetime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Not null      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Specify type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val="3644102673"/>
                  </a:ext>
                </a:extLst>
              </a:tr>
              <a:tr h="44944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>
                          <a:effectLst/>
                        </a:rPr>
                        <a:t>status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enum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Not null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Specify status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val="3432652427"/>
                  </a:ext>
                </a:extLst>
              </a:tr>
              <a:tr h="44944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Reviewed_by 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Int(11)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>
                          <a:effectLst/>
                        </a:rPr>
                        <a:t>foreign key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Unique field.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val="1743173330"/>
                  </a:ext>
                </a:extLst>
              </a:tr>
              <a:tr h="55469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admin_review_id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Int(11)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>
                          <a:effectLst/>
                        </a:rPr>
                        <a:t>Not null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Specify transaction amt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val="486079376"/>
                  </a:ext>
                </a:extLst>
              </a:tr>
              <a:tr h="55469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Review_date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datetime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>
                          <a:effectLst/>
                        </a:rPr>
                        <a:t>Not null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Specify receiving acc no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val="2404147106"/>
                  </a:ext>
                </a:extLst>
              </a:tr>
              <a:tr h="44944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Staff_remark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text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not null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Specify created-at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val="2523543948"/>
                  </a:ext>
                </a:extLst>
              </a:tr>
              <a:tr h="44944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admin_remark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text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Not null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Specify active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val="1985162450"/>
                  </a:ext>
                </a:extLst>
              </a:tr>
              <a:tr h="44944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Client_id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Int(10)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None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Specify cid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val="2154797317"/>
                  </a:ext>
                </a:extLst>
              </a:tr>
              <a:tr h="44944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Loan_type_id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Int(11)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Null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Specify loan_type_id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val="1503300037"/>
                  </a:ext>
                </a:extLst>
              </a:tr>
              <a:tr h="55469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is_approved_by_staff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Tinyint(1)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None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Specify staff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val="249514823"/>
                  </a:ext>
                </a:extLst>
              </a:tr>
              <a:tr h="55469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income_salary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Decimal(10,2)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None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Specify income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val="30695505"/>
                  </a:ext>
                </a:extLst>
              </a:tr>
              <a:tr h="55469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400" kern="1200">
                          <a:effectLst/>
                        </a:rPr>
                        <a:t>loan_duration_years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Int(11)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None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>
                          <a:effectLst/>
                        </a:rPr>
                        <a:t>Specify loan</a:t>
                      </a:r>
                      <a:endParaRPr lang="en-IN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val="231042756"/>
                  </a:ext>
                </a:extLst>
              </a:tr>
              <a:tr h="9095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400" dirty="0" err="1">
                          <a:effectLst/>
                        </a:rPr>
                        <a:t>loan_duration_months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16158" marR="16158" marT="5386" marB="5386"/>
                </a:tc>
                <a:tc>
                  <a:txBody>
                    <a:bodyPr/>
                    <a:lstStyle/>
                    <a:p>
                      <a:endParaRPr lang="en-IN" sz="2400">
                        <a:effectLst/>
                        <a:latin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16158" marR="16158" marT="5386" marB="5386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 dirty="0" err="1">
                          <a:effectLst/>
                        </a:rPr>
                        <a:t>Int</a:t>
                      </a:r>
                      <a:r>
                        <a:rPr lang="en-IN" sz="2400" kern="1200" dirty="0">
                          <a:effectLst/>
                        </a:rPr>
                        <a:t>(11)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 dirty="0">
                          <a:effectLst/>
                        </a:rPr>
                        <a:t>none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400" kern="1200" dirty="0">
                          <a:effectLst/>
                        </a:rPr>
                        <a:t>Specify duration 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4237" marR="24237" marT="0" marB="0"/>
                </a:tc>
                <a:extLst>
                  <a:ext uri="{0D108BD9-81ED-4DB2-BD59-A6C34878D82A}">
                    <a16:rowId xmlns:a16="http://schemas.microsoft.com/office/drawing/2014/main" val="1944828488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14FB42D4-326D-1A27-9198-97E9155F0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0231" y="5090"/>
            <a:ext cx="797622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ib_loan_applicant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applicant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349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88FE2EC-7707-D83C-0883-13D90ECA6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72676"/>
              </p:ext>
            </p:extLst>
          </p:nvPr>
        </p:nvGraphicFramePr>
        <p:xfrm>
          <a:off x="304799" y="1110344"/>
          <a:ext cx="17678402" cy="90677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56640">
                  <a:extLst>
                    <a:ext uri="{9D8B030D-6E8A-4147-A177-3AD203B41FA5}">
                      <a16:colId xmlns:a16="http://schemas.microsoft.com/office/drawing/2014/main" val="287274447"/>
                    </a:ext>
                  </a:extLst>
                </a:gridCol>
                <a:gridCol w="772004">
                  <a:extLst>
                    <a:ext uri="{9D8B030D-6E8A-4147-A177-3AD203B41FA5}">
                      <a16:colId xmlns:a16="http://schemas.microsoft.com/office/drawing/2014/main" val="2211913765"/>
                    </a:ext>
                  </a:extLst>
                </a:gridCol>
                <a:gridCol w="2793944">
                  <a:extLst>
                    <a:ext uri="{9D8B030D-6E8A-4147-A177-3AD203B41FA5}">
                      <a16:colId xmlns:a16="http://schemas.microsoft.com/office/drawing/2014/main" val="2216119960"/>
                    </a:ext>
                  </a:extLst>
                </a:gridCol>
                <a:gridCol w="6955814">
                  <a:extLst>
                    <a:ext uri="{9D8B030D-6E8A-4147-A177-3AD203B41FA5}">
                      <a16:colId xmlns:a16="http://schemas.microsoft.com/office/drawing/2014/main" val="509458400"/>
                    </a:ext>
                  </a:extLst>
                </a:gridCol>
              </a:tblGrid>
              <a:tr h="10454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Field 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Type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Constraints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effectLst/>
                        </a:rPr>
                        <a:t>Description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extLst>
                  <a:ext uri="{0D108BD9-81ED-4DB2-BD59-A6C34878D82A}">
                    <a16:rowId xmlns:a16="http://schemas.microsoft.com/office/drawing/2014/main" val="700897837"/>
                  </a:ext>
                </a:extLst>
              </a:tr>
              <a:tr h="245323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dirty="0">
                          <a:effectLst/>
                        </a:rPr>
                        <a:t>id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int(10)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effectLst/>
                        </a:rPr>
                        <a:t>Primary Key (</a:t>
                      </a:r>
                      <a:r>
                        <a:rPr lang="en-US" sz="2000" kern="1200" dirty="0" err="1">
                          <a:effectLst/>
                        </a:rPr>
                        <a:t>AutoIncrement</a:t>
                      </a:r>
                      <a:r>
                        <a:rPr lang="en-US" sz="2000" kern="1200" dirty="0">
                          <a:effectLst/>
                        </a:rPr>
                        <a:t>)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effectLst/>
                        </a:rPr>
                        <a:t>Unique field.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extLst>
                  <a:ext uri="{0D108BD9-81ED-4DB2-BD59-A6C34878D82A}">
                    <a16:rowId xmlns:a16="http://schemas.microsoft.com/office/drawing/2014/main" val="3818088960"/>
                  </a:ext>
                </a:extLst>
              </a:tr>
              <a:tr h="6935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effectLst/>
                        </a:rPr>
                        <a:t>Client_id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r>
                        <a:rPr lang="en-IN" sz="2000" kern="1200" dirty="0">
                          <a:effectLst/>
                        </a:rPr>
                        <a:t>int(10)</a:t>
                      </a:r>
                      <a:endParaRPr lang="en-IN" dirty="0"/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r>
                        <a:rPr lang="en-IN" sz="2000" kern="1200" dirty="0">
                          <a:effectLst/>
                        </a:rPr>
                        <a:t>Not null   </a:t>
                      </a:r>
                      <a:endParaRPr lang="en-IN" dirty="0"/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r>
                        <a:rPr lang="en-IN" sz="2000" kern="1200" dirty="0">
                          <a:effectLst/>
                        </a:rPr>
                        <a:t>Specify client id</a:t>
                      </a:r>
                      <a:endParaRPr lang="en-IN" dirty="0"/>
                    </a:p>
                  </a:txBody>
                  <a:tcPr marL="31244" marR="31244" marT="0" marB="0"/>
                </a:tc>
                <a:extLst>
                  <a:ext uri="{0D108BD9-81ED-4DB2-BD59-A6C34878D82A}">
                    <a16:rowId xmlns:a16="http://schemas.microsoft.com/office/drawing/2014/main" val="662053838"/>
                  </a:ext>
                </a:extLst>
              </a:tr>
              <a:tr h="12214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loan_id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int(10)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foreign keyclient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Specify loan id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extLst>
                  <a:ext uri="{0D108BD9-81ED-4DB2-BD59-A6C34878D82A}">
                    <a16:rowId xmlns:a16="http://schemas.microsoft.com/office/drawing/2014/main" val="1993926515"/>
                  </a:ext>
                </a:extLst>
              </a:tr>
              <a:tr h="6935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emi_date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date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Not null      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Specify emi date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extLst>
                  <a:ext uri="{0D108BD9-81ED-4DB2-BD59-A6C34878D82A}">
                    <a16:rowId xmlns:a16="http://schemas.microsoft.com/office/drawing/2014/main" val="2168660149"/>
                  </a:ext>
                </a:extLst>
              </a:tr>
              <a:tr h="10454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amount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Decimal(10.2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Specify amount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extLst>
                  <a:ext uri="{0D108BD9-81ED-4DB2-BD59-A6C34878D82A}">
                    <a16:rowId xmlns:a16="http://schemas.microsoft.com/office/drawing/2014/main" val="3182352294"/>
                  </a:ext>
                </a:extLst>
              </a:tr>
              <a:tr h="8695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status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enum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foreign key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effectLst/>
                        </a:rPr>
                        <a:t>Specify status</a:t>
                      </a:r>
                      <a:r>
                        <a:rPr lang="en-US" sz="2000" kern="1200">
                          <a:effectLst/>
                        </a:rPr>
                        <a:t>.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extLst>
                  <a:ext uri="{0D108BD9-81ED-4DB2-BD59-A6C34878D82A}">
                    <a16:rowId xmlns:a16="http://schemas.microsoft.com/office/drawing/2014/main" val="1383228916"/>
                  </a:ext>
                </a:extLst>
              </a:tr>
              <a:tr h="104549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Created_at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effectLst/>
                        </a:rPr>
                        <a:t>timestamp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effectLst/>
                        </a:rPr>
                        <a:t>Specify created at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31244" marR="31244" marT="0" marB="0"/>
                </a:tc>
                <a:extLst>
                  <a:ext uri="{0D108BD9-81ED-4DB2-BD59-A6C34878D82A}">
                    <a16:rowId xmlns:a16="http://schemas.microsoft.com/office/drawing/2014/main" val="2279509016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BD8C78AD-A061-CAB8-DD59-875FE2AB1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6031" y="114300"/>
            <a:ext cx="763593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loan_payments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loan_payments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.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676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F0E9CD-B385-51E7-A2B4-1606764CE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757232"/>
              </p:ext>
            </p:extLst>
          </p:nvPr>
        </p:nvGraphicFramePr>
        <p:xfrm>
          <a:off x="381000" y="1035778"/>
          <a:ext cx="17602200" cy="89083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68065">
                  <a:extLst>
                    <a:ext uri="{9D8B030D-6E8A-4147-A177-3AD203B41FA5}">
                      <a16:colId xmlns:a16="http://schemas.microsoft.com/office/drawing/2014/main" val="2431506845"/>
                    </a:ext>
                  </a:extLst>
                </a:gridCol>
                <a:gridCol w="1802012">
                  <a:extLst>
                    <a:ext uri="{9D8B030D-6E8A-4147-A177-3AD203B41FA5}">
                      <a16:colId xmlns:a16="http://schemas.microsoft.com/office/drawing/2014/main" val="3169140719"/>
                    </a:ext>
                  </a:extLst>
                </a:gridCol>
                <a:gridCol w="2627468">
                  <a:extLst>
                    <a:ext uri="{9D8B030D-6E8A-4147-A177-3AD203B41FA5}">
                      <a16:colId xmlns:a16="http://schemas.microsoft.com/office/drawing/2014/main" val="870469817"/>
                    </a:ext>
                  </a:extLst>
                </a:gridCol>
                <a:gridCol w="6504655">
                  <a:extLst>
                    <a:ext uri="{9D8B030D-6E8A-4147-A177-3AD203B41FA5}">
                      <a16:colId xmlns:a16="http://schemas.microsoft.com/office/drawing/2014/main" val="3759873931"/>
                    </a:ext>
                  </a:extLst>
                </a:gridCol>
              </a:tblGrid>
              <a:tr h="9582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Field 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Type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Constraints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Description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extLst>
                  <a:ext uri="{0D108BD9-81ED-4DB2-BD59-A6C34878D82A}">
                    <a16:rowId xmlns:a16="http://schemas.microsoft.com/office/drawing/2014/main" val="1051665037"/>
                  </a:ext>
                </a:extLst>
              </a:tr>
              <a:tr h="220067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id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int(10)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Primary Key (AutoIncrement)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Unique field.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extLst>
                  <a:ext uri="{0D108BD9-81ED-4DB2-BD59-A6C34878D82A}">
                    <a16:rowId xmlns:a16="http://schemas.microsoft.com/office/drawing/2014/main" val="1075326491"/>
                  </a:ext>
                </a:extLst>
              </a:tr>
              <a:tr h="9582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 dirty="0" err="1">
                          <a:effectLst/>
                        </a:rPr>
                        <a:t>type_name</a:t>
                      </a:r>
                      <a:r>
                        <a:rPr lang="en-IN" sz="2000" kern="1200" dirty="0">
                          <a:effectLst/>
                        </a:rPr>
                        <a:t> 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r>
                        <a:rPr lang="en-IN" sz="2000" kern="1200" dirty="0">
                          <a:effectLst/>
                        </a:rPr>
                        <a:t>Varchar(100)</a:t>
                      </a:r>
                      <a:endParaRPr lang="en-IN" dirty="0"/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r>
                        <a:rPr lang="en-IN" sz="2000" kern="1200" dirty="0">
                          <a:effectLst/>
                        </a:rPr>
                        <a:t>Not null   </a:t>
                      </a:r>
                      <a:endParaRPr lang="en-IN" dirty="0"/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r>
                        <a:rPr lang="en-IN" sz="2000" kern="1200" dirty="0">
                          <a:effectLst/>
                        </a:rPr>
                        <a:t>Specify </a:t>
                      </a:r>
                      <a:r>
                        <a:rPr lang="en-IN" sz="2000" kern="1200" dirty="0" err="1">
                          <a:effectLst/>
                        </a:rPr>
                        <a:t>type_name</a:t>
                      </a:r>
                      <a:endParaRPr lang="en-IN" dirty="0"/>
                    </a:p>
                  </a:txBody>
                  <a:tcPr marL="28993" marR="28993" marT="0" marB="0"/>
                </a:tc>
                <a:extLst>
                  <a:ext uri="{0D108BD9-81ED-4DB2-BD59-A6C34878D82A}">
                    <a16:rowId xmlns:a16="http://schemas.microsoft.com/office/drawing/2014/main" val="2652416021"/>
                  </a:ext>
                </a:extLst>
              </a:tr>
              <a:tr h="10962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description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text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foreign keyclient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Specify description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extLst>
                  <a:ext uri="{0D108BD9-81ED-4DB2-BD59-A6C34878D82A}">
                    <a16:rowId xmlns:a16="http://schemas.microsoft.com/office/drawing/2014/main" val="4196926226"/>
                  </a:ext>
                </a:extLst>
              </a:tr>
              <a:tr h="9582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interest_rate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Decimal(5,2)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Not null      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Specify rate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extLst>
                  <a:ext uri="{0D108BD9-81ED-4DB2-BD59-A6C34878D82A}">
                    <a16:rowId xmlns:a16="http://schemas.microsoft.com/office/drawing/2014/main" val="4113717690"/>
                  </a:ext>
                </a:extLst>
              </a:tr>
              <a:tr h="10962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Max_amount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Decimal(15,2)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Specify amount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extLst>
                  <a:ext uri="{0D108BD9-81ED-4DB2-BD59-A6C34878D82A}">
                    <a16:rowId xmlns:a16="http://schemas.microsoft.com/office/drawing/2014/main" val="1737675972"/>
                  </a:ext>
                </a:extLst>
              </a:tr>
              <a:tr h="8201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Created_at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effectLst/>
                        </a:rPr>
                        <a:t>Timestamp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foreign key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Unique field.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extLst>
                  <a:ext uri="{0D108BD9-81ED-4DB2-BD59-A6C34878D82A}">
                    <a16:rowId xmlns:a16="http://schemas.microsoft.com/office/drawing/2014/main" val="2951454556"/>
                  </a:ext>
                </a:extLst>
              </a:tr>
              <a:tr h="8201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>
                          <a:effectLst/>
                        </a:rPr>
                        <a:t>Is_active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000" kern="1200">
                          <a:effectLst/>
                        </a:rPr>
                        <a:t>tinyInt(11)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>
                          <a:effectLst/>
                        </a:rPr>
                        <a:t>Not null</a:t>
                      </a:r>
                      <a:endParaRPr lang="en-IN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000" kern="1200" dirty="0">
                          <a:effectLst/>
                        </a:rPr>
                        <a:t>Specify active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28993" marR="28993" marT="0" marB="0"/>
                </a:tc>
                <a:extLst>
                  <a:ext uri="{0D108BD9-81ED-4DB2-BD59-A6C34878D82A}">
                    <a16:rowId xmlns:a16="http://schemas.microsoft.com/office/drawing/2014/main" val="2539827460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DAA4290D-1849-2AC2-E3A1-03704C15A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0855" y="-70366"/>
            <a:ext cx="804098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 loan_types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 loan type . 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818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12BB8C8-A784-924F-B8AB-A0AB201408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367231"/>
              </p:ext>
            </p:extLst>
          </p:nvPr>
        </p:nvGraphicFramePr>
        <p:xfrm>
          <a:off x="381001" y="1237686"/>
          <a:ext cx="17678400" cy="88588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04380">
                  <a:extLst>
                    <a:ext uri="{9D8B030D-6E8A-4147-A177-3AD203B41FA5}">
                      <a16:colId xmlns:a16="http://schemas.microsoft.com/office/drawing/2014/main" val="4267237225"/>
                    </a:ext>
                  </a:extLst>
                </a:gridCol>
                <a:gridCol w="1743060">
                  <a:extLst>
                    <a:ext uri="{9D8B030D-6E8A-4147-A177-3AD203B41FA5}">
                      <a16:colId xmlns:a16="http://schemas.microsoft.com/office/drawing/2014/main" val="2084113392"/>
                    </a:ext>
                  </a:extLst>
                </a:gridCol>
                <a:gridCol w="4068896">
                  <a:extLst>
                    <a:ext uri="{9D8B030D-6E8A-4147-A177-3AD203B41FA5}">
                      <a16:colId xmlns:a16="http://schemas.microsoft.com/office/drawing/2014/main" val="52171689"/>
                    </a:ext>
                  </a:extLst>
                </a:gridCol>
                <a:gridCol w="5762064">
                  <a:extLst>
                    <a:ext uri="{9D8B030D-6E8A-4147-A177-3AD203B41FA5}">
                      <a16:colId xmlns:a16="http://schemas.microsoft.com/office/drawing/2014/main" val="867476743"/>
                    </a:ext>
                  </a:extLst>
                </a:gridCol>
              </a:tblGrid>
              <a:tr h="14740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Field 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Type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Constraints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Description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extLst>
                  <a:ext uri="{0D108BD9-81ED-4DB2-BD59-A6C34878D82A}">
                    <a16:rowId xmlns:a16="http://schemas.microsoft.com/office/drawing/2014/main" val="1557728248"/>
                  </a:ext>
                </a:extLst>
              </a:tr>
              <a:tr h="34588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>
                          <a:effectLst/>
                        </a:rPr>
                        <a:t>id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int(10)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 dirty="0">
                          <a:effectLst/>
                        </a:rPr>
                        <a:t>Primary Key (</a:t>
                      </a:r>
                      <a:r>
                        <a:rPr lang="en-US" sz="2800" kern="1200" dirty="0" err="1">
                          <a:effectLst/>
                        </a:rPr>
                        <a:t>AutoIncrement</a:t>
                      </a:r>
                      <a:r>
                        <a:rPr lang="en-US" sz="2800" kern="1200" dirty="0">
                          <a:effectLst/>
                        </a:rPr>
                        <a:t>)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 dirty="0">
                          <a:effectLst/>
                        </a:rPr>
                        <a:t>Unique field.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extLst>
                  <a:ext uri="{0D108BD9-81ED-4DB2-BD59-A6C34878D82A}">
                    <a16:rowId xmlns:a16="http://schemas.microsoft.com/office/drawing/2014/main" val="685181194"/>
                  </a:ext>
                </a:extLst>
              </a:tr>
              <a:tr h="9778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2800" kern="1200">
                          <a:effectLst/>
                        </a:rPr>
                        <a:t>Admin_id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r>
                        <a:rPr lang="en-IN" sz="2800" kern="1200" dirty="0">
                          <a:effectLst/>
                        </a:rPr>
                        <a:t>int(10)</a:t>
                      </a:r>
                      <a:endParaRPr lang="en-IN" dirty="0"/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r>
                        <a:rPr lang="en-IN" sz="2800" kern="1200" dirty="0">
                          <a:effectLst/>
                        </a:rPr>
                        <a:t>Not null   </a:t>
                      </a:r>
                      <a:endParaRPr lang="en-IN" dirty="0"/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r>
                        <a:rPr lang="en-IN" sz="2800" kern="1200" dirty="0">
                          <a:effectLst/>
                        </a:rPr>
                        <a:t>Specify </a:t>
                      </a:r>
                      <a:r>
                        <a:rPr lang="en-IN" sz="2800" kern="1200" dirty="0" err="1">
                          <a:effectLst/>
                        </a:rPr>
                        <a:t>admin_id</a:t>
                      </a:r>
                      <a:endParaRPr lang="en-IN" dirty="0"/>
                    </a:p>
                  </a:txBody>
                  <a:tcPr marL="45090" marR="45090" marT="0" marB="0"/>
                </a:tc>
                <a:extLst>
                  <a:ext uri="{0D108BD9-81ED-4DB2-BD59-A6C34878D82A}">
                    <a16:rowId xmlns:a16="http://schemas.microsoft.com/office/drawing/2014/main" val="460163020"/>
                  </a:ext>
                </a:extLst>
              </a:tr>
              <a:tr h="17221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>
                          <a:effectLst/>
                        </a:rPr>
                        <a:t>token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>
                          <a:effectLst/>
                        </a:rPr>
                        <a:t>Varchar(64)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>
                          <a:effectLst/>
                        </a:rPr>
                        <a:t>foreign keyclient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Specify token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extLst>
                  <a:ext uri="{0D108BD9-81ED-4DB2-BD59-A6C34878D82A}">
                    <a16:rowId xmlns:a16="http://schemas.microsoft.com/office/drawing/2014/main" val="3832971705"/>
                  </a:ext>
                </a:extLst>
              </a:tr>
              <a:tr h="122594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>
                          <a:effectLst/>
                        </a:rPr>
                        <a:t>expiry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datetime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>
                          <a:effectLst/>
                        </a:rPr>
                        <a:t>Not null      </a:t>
                      </a:r>
                      <a:endParaRPr lang="en-IN" sz="2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US" sz="2800" kern="1200" dirty="0">
                          <a:effectLst/>
                        </a:rPr>
                        <a:t>Specify expiry</a:t>
                      </a:r>
                      <a:endParaRPr lang="en-IN" sz="2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45090" marR="45090" marT="0" marB="0"/>
                </a:tc>
                <a:extLst>
                  <a:ext uri="{0D108BD9-81ED-4DB2-BD59-A6C34878D82A}">
                    <a16:rowId xmlns:a16="http://schemas.microsoft.com/office/drawing/2014/main" val="3460067235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0CEB4F8B-C072-F275-5274-76CA25407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1400"/>
            <a:ext cx="659667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 Name :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loan_types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used to store the information of  .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2022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9551227" y="2740689"/>
            <a:ext cx="4216289" cy="3043394"/>
          </a:xfrm>
          <a:custGeom>
            <a:avLst/>
            <a:gdLst/>
            <a:ahLst/>
            <a:cxnLst/>
            <a:rect l="l" t="t" r="r" b="b"/>
            <a:pathLst>
              <a:path w="4216289" h="3043394">
                <a:moveTo>
                  <a:pt x="0" y="0"/>
                </a:moveTo>
                <a:lnTo>
                  <a:pt x="4216289" y="0"/>
                </a:lnTo>
                <a:lnTo>
                  <a:pt x="4216289" y="3043394"/>
                </a:lnTo>
                <a:lnTo>
                  <a:pt x="0" y="3043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-457200" y="4262386"/>
            <a:ext cx="16230600" cy="1127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9"/>
              </a:lnSpc>
            </a:pPr>
            <a:r>
              <a:rPr lang="en-US" sz="9463" dirty="0">
                <a:solidFill>
                  <a:srgbClr val="22423D"/>
                </a:solidFill>
                <a:latin typeface="Brittany"/>
                <a:ea typeface="Brittany"/>
                <a:cs typeface="Brittany"/>
                <a:sym typeface="Brittany"/>
              </a:rPr>
              <a:t>Screen layout :</a:t>
            </a:r>
          </a:p>
        </p:txBody>
      </p:sp>
    </p:spTree>
    <p:extLst>
      <p:ext uri="{BB962C8B-B14F-4D97-AF65-F5344CB8AC3E}">
        <p14:creationId xmlns:p14="http://schemas.microsoft.com/office/powerpoint/2010/main" val="274585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07440" y="-349084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4365267" y="7366108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963390" y="560498"/>
            <a:ext cx="7785068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4"/>
              </a:lnSpc>
            </a:pPr>
            <a:r>
              <a:rPr lang="en-US" sz="8174" dirty="0">
                <a:solidFill>
                  <a:srgbClr val="000000"/>
                </a:solidFill>
                <a:latin typeface="Buxton Sketch" panose="03080500000500000004" pitchFamily="66" charset="0"/>
                <a:ea typeface="Amsterdam One"/>
                <a:cs typeface="Amsterdam One"/>
                <a:sym typeface="Amsterdam One"/>
              </a:rPr>
              <a:t>Project Profile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52400" y="2372360"/>
            <a:ext cx="17736685" cy="632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PROJECT TITLE:-</a:t>
            </a:r>
            <a:r>
              <a:rPr lang="en-US" sz="3590" spc="596" dirty="0" err="1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DigiBankX</a:t>
            </a:r>
            <a:endParaRPr lang="en-US" sz="3590" spc="596" dirty="0">
              <a:solidFill>
                <a:srgbClr val="000000"/>
              </a:solidFill>
              <a:latin typeface="Playpen Sans" panose="020B0604020202020204" charset="0"/>
              <a:ea typeface="Playpen Sans" panose="020B0604020202020204" charset="0"/>
              <a:cs typeface="Glacial Indifference Bold"/>
              <a:sym typeface="Glacial Indifference Bold"/>
            </a:endParaRPr>
          </a:p>
          <a:p>
            <a:pPr algn="ctr">
              <a:lnSpc>
                <a:spcPts val="4488"/>
              </a:lnSpc>
            </a:pP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 PROJECT TYPE:- Internet Banking Management</a:t>
            </a:r>
          </a:p>
          <a:p>
            <a:pPr algn="ctr">
              <a:lnSpc>
                <a:spcPts val="4488"/>
              </a:lnSpc>
            </a:pP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PROJECT OBJECTIVE:-to provide platform for banking service online.</a:t>
            </a:r>
          </a:p>
          <a:p>
            <a:pPr algn="ctr">
              <a:lnSpc>
                <a:spcPts val="4488"/>
              </a:lnSpc>
            </a:pP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PROJRCT GUIDE:-DR.AMI DESAI</a:t>
            </a:r>
          </a:p>
          <a:p>
            <a:pPr algn="ctr">
              <a:lnSpc>
                <a:spcPts val="4488"/>
              </a:lnSpc>
            </a:pP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FRONT-END:-PHP 8.4.2</a:t>
            </a:r>
          </a:p>
          <a:p>
            <a:pPr algn="ctr">
              <a:lnSpc>
                <a:spcPts val="4488"/>
              </a:lnSpc>
            </a:pP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BACK-END:-MYSQL </a:t>
            </a:r>
          </a:p>
          <a:p>
            <a:pPr algn="ctr">
              <a:lnSpc>
                <a:spcPts val="4488"/>
              </a:lnSpc>
            </a:pP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SUBMITTED BY:- 1.Jenil Dhola(7298)</a:t>
            </a:r>
            <a:b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</a:b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                         2.Darshan Lakhani(7312)</a:t>
            </a:r>
          </a:p>
          <a:p>
            <a:pPr algn="ctr">
              <a:lnSpc>
                <a:spcPts val="4488"/>
              </a:lnSpc>
            </a:pP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                     3.Utsav </a:t>
            </a:r>
            <a:r>
              <a:rPr lang="en-US" sz="3590" spc="596" dirty="0" err="1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Chheta</a:t>
            </a: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(7294)</a:t>
            </a:r>
          </a:p>
          <a:p>
            <a:pPr algn="ctr">
              <a:lnSpc>
                <a:spcPts val="4488"/>
              </a:lnSpc>
            </a:pPr>
            <a:r>
              <a:rPr lang="en-US" sz="3590" spc="596" dirty="0">
                <a:solidFill>
                  <a:srgbClr val="000000"/>
                </a:solidFill>
                <a:latin typeface="Playpen Sans" panose="020B0604020202020204" charset="0"/>
                <a:ea typeface="Playpen Sans" panose="020B0604020202020204" charset="0"/>
                <a:cs typeface="Glacial Indifference Bold"/>
                <a:sym typeface="Glacial Indifference Bold"/>
              </a:rPr>
              <a:t>                      4.Harsh Lakhani(7313)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8120" y="180439"/>
            <a:ext cx="24155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Visitor page 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86467"/>
            <a:ext cx="17145000" cy="930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24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9" y="1409700"/>
            <a:ext cx="18175111" cy="92011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8129" y="647700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Sign up page</a:t>
            </a:r>
          </a:p>
        </p:txBody>
      </p:sp>
    </p:spTree>
    <p:extLst>
      <p:ext uri="{BB962C8B-B14F-4D97-AF65-F5344CB8AC3E}">
        <p14:creationId xmlns:p14="http://schemas.microsoft.com/office/powerpoint/2010/main" val="23328953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3500"/>
            <a:ext cx="17449800" cy="8572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7680" y="483750"/>
            <a:ext cx="20974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Log in page</a:t>
            </a:r>
          </a:p>
        </p:txBody>
      </p:sp>
    </p:spTree>
    <p:extLst>
      <p:ext uri="{BB962C8B-B14F-4D97-AF65-F5344CB8AC3E}">
        <p14:creationId xmlns:p14="http://schemas.microsoft.com/office/powerpoint/2010/main" val="553606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" y="279112"/>
            <a:ext cx="2667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User </a:t>
            </a:r>
            <a:r>
              <a:rPr lang="en-US" sz="3200" b="1" dirty="0" err="1"/>
              <a:t>dashbord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33500"/>
            <a:ext cx="16383000" cy="84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941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62100"/>
            <a:ext cx="17136978" cy="8140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876300"/>
            <a:ext cx="37338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/>
              <a:t>Opening account page :</a:t>
            </a:r>
          </a:p>
        </p:txBody>
      </p:sp>
    </p:spTree>
    <p:extLst>
      <p:ext uri="{BB962C8B-B14F-4D97-AF65-F5344CB8AC3E}">
        <p14:creationId xmlns:p14="http://schemas.microsoft.com/office/powerpoint/2010/main" val="2486564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2100"/>
            <a:ext cx="17096874" cy="81210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876300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My account page :</a:t>
            </a:r>
          </a:p>
        </p:txBody>
      </p:sp>
    </p:spTree>
    <p:extLst>
      <p:ext uri="{BB962C8B-B14F-4D97-AF65-F5344CB8AC3E}">
        <p14:creationId xmlns:p14="http://schemas.microsoft.com/office/powerpoint/2010/main" val="1068111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114300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Deposite</a:t>
            </a:r>
            <a:r>
              <a:rPr lang="en-US" sz="3200" b="1" dirty="0"/>
              <a:t>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76300"/>
            <a:ext cx="15392400" cy="23595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3619500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Transfer </a:t>
            </a:r>
            <a:r>
              <a:rPr lang="en-US" sz="2000" b="1" dirty="0" err="1"/>
              <a:t>deposite</a:t>
            </a:r>
            <a:endParaRPr lang="en-US" sz="20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80442"/>
            <a:ext cx="15392400" cy="57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49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3106"/>
            <a:ext cx="2743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Withdrawals</a:t>
            </a:r>
            <a:endParaRPr lang="en-US" b="1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52093"/>
            <a:ext cx="16946880" cy="3276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4113014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Withdraw Money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789825"/>
            <a:ext cx="16794480" cy="495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10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83106"/>
            <a:ext cx="2743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Transfer 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4113014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transfer Money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723900"/>
            <a:ext cx="16718280" cy="34025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744399"/>
            <a:ext cx="17053560" cy="477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469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Apply for loan: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66120"/>
            <a:ext cx="17297400" cy="900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03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11624" y="-923573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2" y="0"/>
                </a:lnTo>
                <a:lnTo>
                  <a:pt x="4813502" y="5492585"/>
                </a:lnTo>
                <a:lnTo>
                  <a:pt x="0" y="5492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181600" y="876300"/>
            <a:ext cx="8301020" cy="1460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53"/>
              </a:lnSpc>
            </a:pPr>
            <a:r>
              <a:rPr lang="en-US" sz="12206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Project 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3000" y="2619257"/>
            <a:ext cx="16078200" cy="7061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spc="401" dirty="0">
                <a:solidFill>
                  <a:srgbClr val="22423D"/>
                </a:solidFill>
                <a:latin typeface="Playpen Sans" panose="020B0604020202020204" charset="0"/>
                <a:ea typeface="Playpen Sans" panose="020B0604020202020204" charset="0"/>
                <a:cs typeface="Playpen Sans"/>
                <a:sym typeface="Playpen Sans"/>
              </a:rPr>
              <a:t> </a:t>
            </a:r>
            <a:r>
              <a:rPr lang="en-US" sz="3600" spc="401" dirty="0">
                <a:solidFill>
                  <a:srgbClr val="22423D"/>
                </a:solidFill>
                <a:latin typeface="Playpen Sans" panose="020B0604020202020204" charset="0"/>
                <a:ea typeface="Playpen Sans" panose="020B0604020202020204" charset="0"/>
                <a:cs typeface="Playpen Sans Bold"/>
                <a:sym typeface="Playpen Sans Bold"/>
              </a:rPr>
              <a:t>”</a:t>
            </a:r>
            <a:r>
              <a:rPr lang="en-US" sz="3600" spc="401" dirty="0" err="1">
                <a:solidFill>
                  <a:srgbClr val="22423D"/>
                </a:solidFill>
                <a:latin typeface="Playpen Sans" panose="020B0604020202020204" charset="0"/>
                <a:ea typeface="Playpen Sans" panose="020B0604020202020204" charset="0"/>
                <a:cs typeface="Mongolian Baiti" panose="03000500000000000000" pitchFamily="66" charset="0"/>
                <a:sym typeface="Playpen Sans Bold"/>
              </a:rPr>
              <a:t>DigiBankX</a:t>
            </a:r>
            <a:r>
              <a:rPr lang="en-US" sz="3600" spc="401" dirty="0">
                <a:solidFill>
                  <a:srgbClr val="22423D"/>
                </a:solidFill>
                <a:latin typeface="Playpen Sans" panose="020B0604020202020204" charset="0"/>
                <a:ea typeface="Playpen Sans" panose="020B0604020202020204" charset="0"/>
                <a:cs typeface="Playpen Sans Bold"/>
                <a:sym typeface="Playpen Sans Bold"/>
              </a:rPr>
              <a:t>”</a:t>
            </a:r>
            <a:r>
              <a:rPr lang="en-US" sz="3600" dirty="0">
                <a:latin typeface="Playpen Sans" panose="020B0604020202020204" charset="0"/>
                <a:ea typeface="Playpen Sans" panose="020B0604020202020204" charset="0"/>
              </a:rPr>
              <a:t> is The Internet Banking Management System is an online banking platform designed to provide customers with a secure, user-friendly, and efficient way to manage their banking needs remotely. This system allows users to access their accounts, perform transactions, view statements, manage loans, pay bills, and more, all through a secure and interactive online portal.</a:t>
            </a:r>
          </a:p>
          <a:p>
            <a:r>
              <a:rPr lang="en-US" sz="3600" dirty="0">
                <a:latin typeface="Playpen Sans" panose="020B0604020202020204" charset="0"/>
                <a:ea typeface="Playpen Sans" panose="020B0604020202020204" charset="0"/>
              </a:rPr>
              <a:t>This platform is aimed at both individual customers who wish to manage their finances conveniently and bank administrators who need to oversee and manage transactions and account activities in real-time. With robust security measures in place, the system ensures that users’ data and financial transactions are protected from unauthorized access.</a:t>
            </a:r>
          </a:p>
          <a:p>
            <a:pPr algn="ctr">
              <a:lnSpc>
                <a:spcPts val="3021"/>
              </a:lnSpc>
              <a:spcBef>
                <a:spcPct val="0"/>
              </a:spcBef>
            </a:pPr>
            <a:endParaRPr lang="en-US" sz="3600" spc="401" dirty="0">
              <a:solidFill>
                <a:srgbClr val="22423D"/>
              </a:solidFill>
              <a:latin typeface="Playpen Sans" panose="020B0604020202020204" charset="0"/>
              <a:ea typeface="Playpen Sans" panose="020B0604020202020204" charset="0"/>
              <a:cs typeface="Playpen Sans Bold"/>
              <a:sym typeface="Playpen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905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 loan application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876300"/>
            <a:ext cx="17165053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26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Balance enquiries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52500"/>
            <a:ext cx="17526000" cy="926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78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49530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Add nominee: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306068"/>
            <a:ext cx="17062383" cy="810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098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419100"/>
            <a:ext cx="25908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/>
              <a:t>Transaction history:</a:t>
            </a:r>
          </a:p>
          <a:p>
            <a:endParaRPr lang="en-US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73153"/>
            <a:ext cx="17221200" cy="897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919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41910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Complain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57300"/>
            <a:ext cx="17646316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842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Admin login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114235"/>
            <a:ext cx="17145400" cy="814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232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Admin </a:t>
            </a:r>
            <a:r>
              <a:rPr lang="en-US" sz="3600" b="1" dirty="0" err="1"/>
              <a:t>dashbord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32262"/>
            <a:ext cx="17907000" cy="86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383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Admin update profile: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06879"/>
            <a:ext cx="17602200" cy="836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973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Admin change password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35455"/>
            <a:ext cx="17602200" cy="836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45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2920" y="3048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Change password OTP: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505129"/>
            <a:ext cx="17602200" cy="836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84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9551227" y="2740689"/>
            <a:ext cx="4216289" cy="3043394"/>
          </a:xfrm>
          <a:custGeom>
            <a:avLst/>
            <a:gdLst/>
            <a:ahLst/>
            <a:cxnLst/>
            <a:rect l="l" t="t" r="r" b="b"/>
            <a:pathLst>
              <a:path w="4216289" h="3043394">
                <a:moveTo>
                  <a:pt x="0" y="0"/>
                </a:moveTo>
                <a:lnTo>
                  <a:pt x="4216289" y="0"/>
                </a:lnTo>
                <a:lnTo>
                  <a:pt x="4216289" y="3043394"/>
                </a:lnTo>
                <a:lnTo>
                  <a:pt x="0" y="3043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848988" y="958137"/>
            <a:ext cx="16230600" cy="1127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9"/>
              </a:lnSpc>
            </a:pPr>
            <a:r>
              <a:rPr lang="en-US" sz="9463" dirty="0">
                <a:solidFill>
                  <a:srgbClr val="22423D"/>
                </a:solidFill>
                <a:latin typeface="Brittany"/>
                <a:ea typeface="Brittany"/>
                <a:cs typeface="Brittany"/>
                <a:sym typeface="Brittany"/>
              </a:rPr>
              <a:t>Environmental Description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25445" y="4564195"/>
            <a:ext cx="11877685" cy="1733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4"/>
              </a:lnSpc>
            </a:pPr>
            <a:r>
              <a:rPr lang="en-US" sz="3611" spc="599" dirty="0">
                <a:solidFill>
                  <a:srgbClr val="22423D"/>
                </a:solidFill>
                <a:latin typeface="Poppins Bold"/>
                <a:ea typeface="Poppins Bold"/>
                <a:cs typeface="Poppins Bold"/>
                <a:sym typeface="Poppins Bold"/>
              </a:rPr>
              <a:t>1.HARDWARE &amp; SOFTWARE REQUIREMENT</a:t>
            </a:r>
          </a:p>
          <a:p>
            <a:pPr algn="ctr">
              <a:lnSpc>
                <a:spcPts val="4514"/>
              </a:lnSpc>
            </a:pPr>
            <a:r>
              <a:rPr lang="en-US" sz="3611" spc="599" dirty="0">
                <a:solidFill>
                  <a:srgbClr val="22423D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algn="ctr">
              <a:lnSpc>
                <a:spcPts val="4514"/>
              </a:lnSpc>
              <a:spcBef>
                <a:spcPct val="0"/>
              </a:spcBef>
            </a:pPr>
            <a:r>
              <a:rPr lang="en-US" sz="3611" spc="599" dirty="0">
                <a:solidFill>
                  <a:srgbClr val="22423D"/>
                </a:solidFill>
                <a:latin typeface="Poppins Bold"/>
                <a:ea typeface="Poppins Bold"/>
                <a:cs typeface="Poppins Bold"/>
                <a:sym typeface="Poppins Bold"/>
              </a:rPr>
              <a:t>2.TOOLS &amp; TECHNOLOGY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1257" y="411706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Create staff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58037"/>
            <a:ext cx="17905396" cy="87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685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staff  page: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81100"/>
            <a:ext cx="17221200" cy="818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144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manage staff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89131"/>
            <a:ext cx="17373600" cy="869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866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Client page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33500"/>
            <a:ext cx="17068800" cy="868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8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Manage clients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027330"/>
            <a:ext cx="17950361" cy="853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722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Create account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04900"/>
            <a:ext cx="17754600" cy="843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859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Manage a/c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181100"/>
            <a:ext cx="17787235" cy="84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006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45435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Update category name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45764"/>
            <a:ext cx="17754600" cy="844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829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Manage a/c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18" y="1333500"/>
            <a:ext cx="17176382" cy="870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01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update a/c type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0"/>
            <a:ext cx="17726526" cy="842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06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1066" y="6965639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903794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3202292" y="-1243967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-543800" y="32573"/>
            <a:ext cx="20575382" cy="204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5"/>
              </a:lnSpc>
            </a:pPr>
            <a:r>
              <a:rPr lang="en-US" sz="12004" dirty="0">
                <a:solidFill>
                  <a:srgbClr val="000000"/>
                </a:solidFill>
                <a:latin typeface="Moontime"/>
                <a:ea typeface="Moontime"/>
                <a:cs typeface="Moontime"/>
                <a:sym typeface="Moontime"/>
              </a:rPr>
              <a:t>hardware &amp; software Requirement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3247485"/>
            <a:ext cx="18288000" cy="657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4092" lvl="1" indent="-347046" algn="l">
              <a:lnSpc>
                <a:spcPts val="4018"/>
              </a:lnSpc>
              <a:buFont typeface="Arial"/>
              <a:buChar char="•"/>
            </a:pPr>
            <a:r>
              <a:rPr lang="en-US" sz="3214" spc="53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Client Side :</a:t>
            </a:r>
          </a:p>
          <a:p>
            <a:pPr algn="l">
              <a:lnSpc>
                <a:spcPts val="3643"/>
              </a:lnSpc>
            </a:pPr>
            <a:r>
              <a:rPr lang="en-US" sz="2914" spc="48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  - Internet enabled devices with Web Browser</a:t>
            </a:r>
          </a:p>
          <a:p>
            <a:pPr algn="l">
              <a:lnSpc>
                <a:spcPts val="3643"/>
              </a:lnSpc>
            </a:pPr>
            <a:endParaRPr lang="en-US" sz="2914" spc="483" dirty="0">
              <a:solidFill>
                <a:srgbClr val="000000"/>
              </a:solidFill>
              <a:latin typeface="The Seasons Bold"/>
              <a:ea typeface="The Seasons Bold"/>
              <a:cs typeface="The Seasons Bold"/>
              <a:sym typeface="The Seasons Bold"/>
            </a:endParaRPr>
          </a:p>
          <a:p>
            <a:pPr marL="694092" lvl="1" indent="-347046" algn="l">
              <a:lnSpc>
                <a:spcPts val="4018"/>
              </a:lnSpc>
              <a:buFont typeface="Arial"/>
              <a:buChar char="•"/>
            </a:pPr>
            <a:r>
              <a:rPr lang="en-US" sz="3214" spc="53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Server Side :-</a:t>
            </a:r>
          </a:p>
          <a:p>
            <a:pPr algn="l">
              <a:lnSpc>
                <a:spcPts val="3643"/>
              </a:lnSpc>
            </a:pPr>
            <a:r>
              <a:rPr lang="en-US" sz="2914" spc="48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   - </a:t>
            </a:r>
            <a:r>
              <a:rPr lang="en-US" sz="2914" spc="483" dirty="0" err="1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Xamp</a:t>
            </a:r>
            <a:r>
              <a:rPr lang="en-US" sz="2914" spc="48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Server(8.0.3)</a:t>
            </a:r>
          </a:p>
          <a:p>
            <a:pPr algn="l">
              <a:lnSpc>
                <a:spcPts val="3643"/>
              </a:lnSpc>
            </a:pPr>
            <a:r>
              <a:rPr lang="en-US" sz="2914" spc="48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     Disk Space (1 GB)</a:t>
            </a:r>
          </a:p>
          <a:p>
            <a:pPr algn="l">
              <a:lnSpc>
                <a:spcPts val="3643"/>
              </a:lnSpc>
            </a:pPr>
            <a:endParaRPr lang="en-US" sz="2914" spc="483" dirty="0">
              <a:solidFill>
                <a:srgbClr val="000000"/>
              </a:solidFill>
              <a:latin typeface="The Seasons Bold"/>
              <a:ea typeface="The Seasons Bold"/>
              <a:cs typeface="The Seasons Bold"/>
              <a:sym typeface="The Seasons Bold"/>
            </a:endParaRPr>
          </a:p>
          <a:p>
            <a:pPr marL="694092" lvl="1" indent="-347046" algn="l">
              <a:lnSpc>
                <a:spcPts val="4018"/>
              </a:lnSpc>
              <a:buFont typeface="Arial"/>
              <a:buChar char="•"/>
            </a:pPr>
            <a:r>
              <a:rPr lang="en-US" sz="3214" spc="53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Development Side :</a:t>
            </a:r>
          </a:p>
          <a:p>
            <a:pPr>
              <a:lnSpc>
                <a:spcPts val="3643"/>
              </a:lnSpc>
            </a:pPr>
            <a:r>
              <a:rPr lang="en-US" sz="2914" spc="48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      Processor (Intel CORE i5 11th gen)</a:t>
            </a:r>
          </a:p>
          <a:p>
            <a:pPr algn="l">
              <a:lnSpc>
                <a:spcPts val="3643"/>
              </a:lnSpc>
            </a:pPr>
            <a:r>
              <a:rPr lang="en-US" sz="2914" spc="48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      O.S (Windows 11 Pro)</a:t>
            </a:r>
          </a:p>
          <a:p>
            <a:pPr algn="l">
              <a:lnSpc>
                <a:spcPts val="3643"/>
              </a:lnSpc>
            </a:pPr>
            <a:r>
              <a:rPr lang="en-US" sz="2914" spc="48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      Memory (16 GB)</a:t>
            </a:r>
          </a:p>
          <a:p>
            <a:pPr algn="l">
              <a:lnSpc>
                <a:spcPts val="3643"/>
              </a:lnSpc>
            </a:pPr>
            <a:r>
              <a:rPr lang="en-US" sz="2914" spc="48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         Hard Disk (500 GB)</a:t>
            </a:r>
          </a:p>
          <a:p>
            <a:pPr algn="ctr">
              <a:lnSpc>
                <a:spcPts val="3643"/>
              </a:lnSpc>
            </a:pPr>
            <a:r>
              <a:rPr lang="en-US" sz="2914" spc="483" dirty="0">
                <a:solidFill>
                  <a:srgbClr val="000000"/>
                </a:solidFill>
                <a:latin typeface="The Seasons"/>
                <a:ea typeface="The Seasons"/>
                <a:cs typeface="The Seasons"/>
                <a:sym typeface="The Seasons"/>
              </a:rPr>
              <a:t>      </a:t>
            </a:r>
            <a:r>
              <a:rPr lang="en-US" sz="2914" spc="483" dirty="0">
                <a:solidFill>
                  <a:srgbClr val="00000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Web Browser : Developed in Google Chrome(Tested in Google Chrome)</a:t>
            </a:r>
          </a:p>
          <a:p>
            <a:pPr algn="ctr">
              <a:lnSpc>
                <a:spcPts val="3643"/>
              </a:lnSpc>
              <a:spcBef>
                <a:spcPct val="0"/>
              </a:spcBef>
            </a:pPr>
            <a:endParaRPr lang="en-US" sz="2914" spc="483" dirty="0">
              <a:solidFill>
                <a:srgbClr val="000000"/>
              </a:solidFill>
              <a:latin typeface="The Seasons Bold"/>
              <a:ea typeface="The Seasons Bold"/>
              <a:cs typeface="The Seasons Bold"/>
              <a:sym typeface="The Seasons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2" y="190501"/>
            <a:ext cx="395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Loan application: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52500"/>
            <a:ext cx="16916400" cy="804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8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1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Review loan application: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81100"/>
            <a:ext cx="17526000" cy="832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710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Add loan type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257300"/>
            <a:ext cx="17466745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494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Edit loan type: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27218"/>
            <a:ext cx="17297400" cy="822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496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1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Balance enquiries: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66089"/>
            <a:ext cx="17373600" cy="825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578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Check balance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181100"/>
            <a:ext cx="17607705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210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1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Transaction history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43228"/>
            <a:ext cx="17221200" cy="857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460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43" y="190499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Deposite</a:t>
            </a:r>
            <a:r>
              <a:rPr lang="en-US" sz="3600" b="1" dirty="0"/>
              <a:t> report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33500"/>
            <a:ext cx="17526000" cy="843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912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-7619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Withdrawal  report: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28700"/>
            <a:ext cx="17373600" cy="993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932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Transfer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1" y="1257300"/>
            <a:ext cx="17142999" cy="931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32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58662" y="6394588"/>
            <a:ext cx="3086100" cy="1543050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AEBD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128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ms  power point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338794"/>
            <a:ext cx="3197689" cy="1598845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AEBD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8128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ms world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651445"/>
            <a:ext cx="6904586" cy="1858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2423D"/>
                </a:solidFill>
                <a:latin typeface="Poppins Bold"/>
                <a:ea typeface="Poppins Bold"/>
                <a:cs typeface="Poppins Bold"/>
                <a:sym typeface="Poppins Bold"/>
              </a:rPr>
              <a:t>Documentation tools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61613" y="2649288"/>
            <a:ext cx="9347631" cy="893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4"/>
              </a:lnSpc>
            </a:pPr>
            <a:r>
              <a:rPr lang="en-US" sz="4931">
                <a:solidFill>
                  <a:srgbClr val="22423D"/>
                </a:solidFill>
                <a:latin typeface="Poppins Bold"/>
                <a:ea typeface="Poppins Bold"/>
                <a:cs typeface="Poppins Bold"/>
                <a:sym typeface="Poppins Bold"/>
              </a:rPr>
              <a:t>Development tools</a:t>
            </a:r>
          </a:p>
        </p:txBody>
      </p:sp>
      <p:sp>
        <p:nvSpPr>
          <p:cNvPr id="10" name="AutoShape 10"/>
          <p:cNvSpPr/>
          <p:nvPr/>
        </p:nvSpPr>
        <p:spPr>
          <a:xfrm>
            <a:off x="4480993" y="4510090"/>
            <a:ext cx="2420719" cy="188449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 flipH="1">
            <a:off x="2627545" y="4510090"/>
            <a:ext cx="1853449" cy="18287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>
            <a:off x="12218020" y="5882270"/>
            <a:ext cx="3539431" cy="1844024"/>
            <a:chOff x="0" y="0"/>
            <a:chExt cx="932196" cy="4856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32196" cy="485669"/>
            </a:xfrm>
            <a:custGeom>
              <a:avLst/>
              <a:gdLst/>
              <a:ahLst/>
              <a:cxnLst/>
              <a:rect l="l" t="t" r="r" b="b"/>
              <a:pathLst>
                <a:path w="932196" h="485669">
                  <a:moveTo>
                    <a:pt x="728996" y="0"/>
                  </a:moveTo>
                  <a:cubicBezTo>
                    <a:pt x="841220" y="0"/>
                    <a:pt x="932196" y="108721"/>
                    <a:pt x="932196" y="242834"/>
                  </a:cubicBezTo>
                  <a:cubicBezTo>
                    <a:pt x="932196" y="376948"/>
                    <a:pt x="841220" y="485669"/>
                    <a:pt x="728996" y="485669"/>
                  </a:cubicBezTo>
                  <a:lnTo>
                    <a:pt x="203200" y="485669"/>
                  </a:lnTo>
                  <a:cubicBezTo>
                    <a:pt x="90976" y="485669"/>
                    <a:pt x="0" y="376948"/>
                    <a:pt x="0" y="242834"/>
                  </a:cubicBezTo>
                  <a:cubicBezTo>
                    <a:pt x="0" y="10872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AEBD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932196" cy="561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visual studio code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>
            <a:off x="13935428" y="3543196"/>
            <a:ext cx="52307" cy="23390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0" y="-14288"/>
            <a:ext cx="18081161" cy="10287000"/>
          </a:xfrm>
          <a:custGeom>
            <a:avLst/>
            <a:gdLst/>
            <a:ahLst/>
            <a:cxnLst/>
            <a:rect l="l" t="t" r="r" b="b"/>
            <a:pathLst>
              <a:path w="18081161" h="10287000">
                <a:moveTo>
                  <a:pt x="0" y="0"/>
                </a:moveTo>
                <a:lnTo>
                  <a:pt x="18081161" y="0"/>
                </a:lnTo>
                <a:lnTo>
                  <a:pt x="180811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222" b="-1081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7" name="TextBox 17"/>
          <p:cNvSpPr txBox="1"/>
          <p:nvPr/>
        </p:nvSpPr>
        <p:spPr>
          <a:xfrm>
            <a:off x="2222248" y="281235"/>
            <a:ext cx="12445027" cy="199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tools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System setting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181100"/>
            <a:ext cx="16683789" cy="79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991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Staff login: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66371"/>
            <a:ext cx="17646316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180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Staff </a:t>
            </a:r>
            <a:r>
              <a:rPr lang="en-US" sz="3600" b="1" dirty="0" err="1"/>
              <a:t>dashbord</a:t>
            </a:r>
            <a:r>
              <a:rPr lang="en-US" sz="3600" b="1" dirty="0"/>
              <a:t>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1012091"/>
            <a:ext cx="17789176" cy="842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585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Staff account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1947"/>
            <a:ext cx="17554128" cy="834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74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IB Clients: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2" t="4237" r="1282" b="1695"/>
          <a:stretch/>
        </p:blipFill>
        <p:spPr>
          <a:xfrm>
            <a:off x="38680" y="1485900"/>
            <a:ext cx="17639720" cy="84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023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Manage client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04900"/>
            <a:ext cx="16687800" cy="1082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674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IB account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81100"/>
            <a:ext cx="17449800" cy="829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091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Manage account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255713"/>
            <a:ext cx="17630329" cy="838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22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Deposite</a:t>
            </a:r>
            <a:r>
              <a:rPr lang="en-US" sz="3600" b="1" dirty="0"/>
              <a:t> money: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81100"/>
            <a:ext cx="17947482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280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Deposite</a:t>
            </a:r>
            <a:r>
              <a:rPr lang="en-US" sz="3600" b="1" dirty="0"/>
              <a:t> money: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181100"/>
            <a:ext cx="17947481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81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20673" y="-702611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16953" y="6431624"/>
            <a:ext cx="1803031" cy="4114800"/>
          </a:xfrm>
          <a:custGeom>
            <a:avLst/>
            <a:gdLst/>
            <a:ahLst/>
            <a:cxnLst/>
            <a:rect l="l" t="t" r="r" b="b"/>
            <a:pathLst>
              <a:path w="1803031" h="4114800">
                <a:moveTo>
                  <a:pt x="0" y="0"/>
                </a:moveTo>
                <a:lnTo>
                  <a:pt x="1803030" y="0"/>
                </a:lnTo>
                <a:lnTo>
                  <a:pt x="18030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3859349" y="470920"/>
            <a:ext cx="10290330" cy="1572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20"/>
              </a:lnSpc>
            </a:pPr>
            <a:r>
              <a:rPr lang="en-US" sz="13358" dirty="0">
                <a:solidFill>
                  <a:srgbClr val="22423D"/>
                </a:solidFill>
                <a:latin typeface="Moontime"/>
                <a:ea typeface="Moontime"/>
                <a:cs typeface="Moontime"/>
                <a:sym typeface="Moontime"/>
              </a:rPr>
              <a:t>technology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86077" y="2585375"/>
            <a:ext cx="5456436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Core technology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07464" y="2585375"/>
            <a:ext cx="5758160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Extra technology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44607" y="5025357"/>
            <a:ext cx="3683874" cy="2414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759"/>
              </a:lnSpc>
              <a:buFont typeface="Courier New" panose="02070309020205020404" pitchFamily="49" charset="0"/>
              <a:buChar char="o"/>
            </a:pPr>
            <a:r>
              <a:rPr lang="en-US" sz="3399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Java script</a:t>
            </a:r>
          </a:p>
          <a:p>
            <a:pPr marL="457200" indent="-457200">
              <a:lnSpc>
                <a:spcPts val="4759"/>
              </a:lnSpc>
              <a:buFont typeface="Courier New" panose="02070309020205020404" pitchFamily="49" charset="0"/>
              <a:buChar char="o"/>
            </a:pPr>
            <a:r>
              <a:rPr lang="en-US" sz="3399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AJAX</a:t>
            </a:r>
          </a:p>
          <a:p>
            <a:pPr marL="457200" indent="-457200">
              <a:lnSpc>
                <a:spcPts val="4759"/>
              </a:lnSpc>
              <a:buFont typeface="Courier New" panose="02070309020205020404" pitchFamily="49" charset="0"/>
              <a:buChar char="o"/>
            </a:pPr>
            <a:r>
              <a:rPr lang="en-US" sz="3399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JQUERY</a:t>
            </a:r>
          </a:p>
          <a:p>
            <a:pPr>
              <a:lnSpc>
                <a:spcPts val="4759"/>
              </a:lnSpc>
            </a:pPr>
            <a:endParaRPr lang="en-US" sz="3200" dirty="0">
              <a:solidFill>
                <a:srgbClr val="22423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48000" y="4155540"/>
            <a:ext cx="3367302" cy="181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endParaRPr lang="en-US" sz="3399" dirty="0">
              <a:solidFill>
                <a:srgbClr val="22423D"/>
              </a:solidFill>
              <a:latin typeface="Playpen Sans Bold"/>
              <a:ea typeface="Playpen Sans Bold"/>
              <a:cs typeface="Playpen Sans Bold"/>
              <a:sym typeface="Playpen Sans Bold"/>
            </a:endParaRPr>
          </a:p>
          <a:p>
            <a:pPr marL="457200" indent="-457200">
              <a:lnSpc>
                <a:spcPts val="4759"/>
              </a:lnSpc>
              <a:buFont typeface="Courier New" panose="02070309020205020404" pitchFamily="49" charset="0"/>
              <a:buChar char="o"/>
            </a:pPr>
            <a:r>
              <a:rPr lang="en-US" sz="3399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PHP</a:t>
            </a:r>
          </a:p>
          <a:p>
            <a:pPr marL="457200" indent="-457200">
              <a:lnSpc>
                <a:spcPts val="4759"/>
              </a:lnSpc>
              <a:buFont typeface="Courier New" panose="02070309020205020404" pitchFamily="49" charset="0"/>
              <a:buChar char="o"/>
            </a:pPr>
            <a:r>
              <a:rPr lang="en-US" sz="3399" dirty="0">
                <a:solidFill>
                  <a:srgbClr val="22423D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MYSQL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  <p:bldP spid="1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withdrawals: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4" y="1333499"/>
            <a:ext cx="17320936" cy="823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197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Withdraw money: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1100"/>
            <a:ext cx="17068800" cy="949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714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Tranfers</a:t>
            </a:r>
            <a:r>
              <a:rPr lang="en-US" sz="3600" b="1" dirty="0"/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" y="1181100"/>
            <a:ext cx="17146255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923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Transfer money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104900"/>
            <a:ext cx="17146255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502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Loan application: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43228"/>
            <a:ext cx="17754600" cy="844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580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Review loan application: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714500"/>
            <a:ext cx="17485895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790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Balance Inquiries: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14500"/>
            <a:ext cx="16916400" cy="803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968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Check balance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27330"/>
            <a:ext cx="16611600" cy="1013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515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Transaction history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27330"/>
            <a:ext cx="16992600" cy="928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213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42901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Withdraw history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04899"/>
            <a:ext cx="17297400" cy="822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13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FDA1326-D74B-4642-B037-427A7EA17174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2893</Words>
  <Application>Microsoft Office PowerPoint</Application>
  <PresentationFormat>Custom</PresentationFormat>
  <Paragraphs>800</Paragraphs>
  <Slides>102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22" baseType="lpstr">
      <vt:lpstr>Glacial Indifference</vt:lpstr>
      <vt:lpstr>Amsterdam One</vt:lpstr>
      <vt:lpstr>Wingdings</vt:lpstr>
      <vt:lpstr>Courier New</vt:lpstr>
      <vt:lpstr>Canva Sans</vt:lpstr>
      <vt:lpstr>Moontime</vt:lpstr>
      <vt:lpstr>Calibri</vt:lpstr>
      <vt:lpstr>Poppins</vt:lpstr>
      <vt:lpstr>Arial</vt:lpstr>
      <vt:lpstr>Times New Roman</vt:lpstr>
      <vt:lpstr>Canva Sans Bold</vt:lpstr>
      <vt:lpstr>Poppins Bold</vt:lpstr>
      <vt:lpstr>Playpen Sans</vt:lpstr>
      <vt:lpstr>Brittany</vt:lpstr>
      <vt:lpstr>The Seasons</vt:lpstr>
      <vt:lpstr>Playpen Sans Bold</vt:lpstr>
      <vt:lpstr>Buxton Sketch</vt:lpstr>
      <vt:lpstr>The Seasons Bold</vt:lpstr>
      <vt:lpstr>Glacial Indifference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c.k.pithawalla college of commerce management -computer application</dc:title>
  <dc:creator>niyati vaghadiya</dc:creator>
  <cp:lastModifiedBy>Dharmika Dhola</cp:lastModifiedBy>
  <cp:revision>61</cp:revision>
  <dcterms:created xsi:type="dcterms:W3CDTF">2006-08-16T00:00:00Z</dcterms:created>
  <dcterms:modified xsi:type="dcterms:W3CDTF">2025-04-03T11:09:48Z</dcterms:modified>
  <dc:identifier>DAGPNXfftEI</dc:identifier>
</cp:coreProperties>
</file>